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57" r:id="rId3"/>
    <p:sldId id="301" r:id="rId4"/>
    <p:sldId id="289" r:id="rId5"/>
    <p:sldId id="266" r:id="rId6"/>
    <p:sldId id="267" r:id="rId7"/>
    <p:sldId id="305" r:id="rId8"/>
    <p:sldId id="268" r:id="rId9"/>
    <p:sldId id="269" r:id="rId10"/>
    <p:sldId id="303" r:id="rId11"/>
    <p:sldId id="304" r:id="rId12"/>
    <p:sldId id="270" r:id="rId13"/>
    <p:sldId id="284" r:id="rId14"/>
    <p:sldId id="306" r:id="rId15"/>
    <p:sldId id="285" r:id="rId16"/>
    <p:sldId id="307" r:id="rId17"/>
    <p:sldId id="271" r:id="rId18"/>
    <p:sldId id="258" r:id="rId19"/>
    <p:sldId id="259" r:id="rId20"/>
    <p:sldId id="260" r:id="rId21"/>
    <p:sldId id="261" r:id="rId22"/>
    <p:sldId id="262" r:id="rId23"/>
    <p:sldId id="263" r:id="rId24"/>
    <p:sldId id="264" r:id="rId25"/>
    <p:sldId id="265" r:id="rId26"/>
    <p:sldId id="277" r:id="rId27"/>
    <p:sldId id="278" r:id="rId28"/>
    <p:sldId id="279" r:id="rId29"/>
    <p:sldId id="280" r:id="rId30"/>
    <p:sldId id="281" r:id="rId31"/>
    <p:sldId id="282" r:id="rId32"/>
    <p:sldId id="283" r:id="rId33"/>
  </p:sldIdLst>
  <p:sldSz cx="13017500" cy="9769475"/>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Дмитрий Бондаренко" initials="ДБ" lastIdx="1" clrIdx="0">
    <p:extLst>
      <p:ext uri="{19B8F6BF-5375-455C-9EA6-DF929625EA0E}">
        <p15:presenceInfo xmlns:p15="http://schemas.microsoft.com/office/powerpoint/2012/main" userId="e62652a5c1fb60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00" autoAdjust="0"/>
  </p:normalViewPr>
  <p:slideViewPr>
    <p:cSldViewPr snapToGrid="0">
      <p:cViewPr varScale="1">
        <p:scale>
          <a:sx n="75" d="100"/>
          <a:sy n="75" d="100"/>
        </p:scale>
        <p:origin x="172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8-18T16:14:02.410" idx="1">
    <p:pos x="8200" y="771"/>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E4AB60-4CCB-4689-A641-E30054630AC2}" type="datetimeFigureOut">
              <a:rPr lang="ru-RU" smtClean="0"/>
              <a:t>18.08.2022</a:t>
            </a:fld>
            <a:endParaRPr lang="ru-RU"/>
          </a:p>
        </p:txBody>
      </p:sp>
      <p:sp>
        <p:nvSpPr>
          <p:cNvPr id="4" name="Образ слайда 3"/>
          <p:cNvSpPr>
            <a:spLocks noGrp="1" noRot="1" noChangeAspect="1"/>
          </p:cNvSpPr>
          <p:nvPr>
            <p:ph type="sldImg" idx="2"/>
          </p:nvPr>
        </p:nvSpPr>
        <p:spPr>
          <a:xfrm>
            <a:off x="1373188" y="1143000"/>
            <a:ext cx="4111625"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88A97-CA3A-419F-85D1-9B4BB51F1AD9}" type="slidenum">
              <a:rPr lang="ru-RU" smtClean="0"/>
              <a:t>‹#›</a:t>
            </a:fld>
            <a:endParaRPr lang="ru-RU"/>
          </a:p>
        </p:txBody>
      </p:sp>
    </p:spTree>
    <p:extLst>
      <p:ext uri="{BB962C8B-B14F-4D97-AF65-F5344CB8AC3E}">
        <p14:creationId xmlns:p14="http://schemas.microsoft.com/office/powerpoint/2010/main" val="526635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8B88A97-CA3A-419F-85D1-9B4BB51F1AD9}" type="slidenum">
              <a:rPr lang="ru-RU" smtClean="0"/>
              <a:t>23</a:t>
            </a:fld>
            <a:endParaRPr lang="ru-RU"/>
          </a:p>
        </p:txBody>
      </p:sp>
    </p:spTree>
    <p:extLst>
      <p:ext uri="{BB962C8B-B14F-4D97-AF65-F5344CB8AC3E}">
        <p14:creationId xmlns:p14="http://schemas.microsoft.com/office/powerpoint/2010/main" val="2079111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279571" y="8327571"/>
            <a:ext cx="2075904" cy="568017"/>
          </a:xfrm>
          <a:prstGeom prst="rect">
            <a:avLst/>
          </a:prstGeom>
        </p:spPr>
      </p:pic>
      <p:sp>
        <p:nvSpPr>
          <p:cNvPr id="3" name="Прямоугольник 2"/>
          <p:cNvSpPr/>
          <p:nvPr/>
        </p:nvSpPr>
        <p:spPr>
          <a:xfrm>
            <a:off x="933123" y="8913876"/>
            <a:ext cx="8692896" cy="530352"/>
          </a:xfrm>
          <a:prstGeom prst="rect">
            <a:avLst/>
          </a:prstGeom>
          <a:solidFill>
            <a:srgbClr val="FFFFFF"/>
          </a:solidFill>
        </p:spPr>
        <p:txBody>
          <a:bodyPr wrap="none" lIns="0" tIns="0" rIns="0" bIns="0">
            <a:noAutofit/>
          </a:bodyPr>
          <a:lstStyle/>
          <a:p>
            <a:pPr marL="0" marR="0" indent="0"/>
            <a:r>
              <a:rPr lang="en-US" sz="4500" b="1" dirty="0">
                <a:latin typeface="Arial" panose="020B0604020202020204" pitchFamily="34" charset="0"/>
                <a:cs typeface="Arial" panose="020B0604020202020204" pitchFamily="34" charset="0"/>
              </a:rPr>
              <a:t>CONTROLLED ATMOSPHERE SINCE 1958</a:t>
            </a:r>
          </a:p>
        </p:txBody>
      </p:sp>
      <p:sp>
        <p:nvSpPr>
          <p:cNvPr id="5" name="Прямоугольник 4">
            <a:extLst>
              <a:ext uri="{FF2B5EF4-FFF2-40B4-BE49-F238E27FC236}">
                <a16:creationId xmlns:a16="http://schemas.microsoft.com/office/drawing/2014/main" id="{EDA0863F-2B66-99F5-CD13-C3A49B5AEE56}"/>
              </a:ext>
            </a:extLst>
          </p:cNvPr>
          <p:cNvSpPr/>
          <p:nvPr/>
        </p:nvSpPr>
        <p:spPr>
          <a:xfrm>
            <a:off x="1342104" y="1716212"/>
            <a:ext cx="10333292" cy="3617787"/>
          </a:xfrm>
          <a:prstGeom prst="rect">
            <a:avLst/>
          </a:prstGeom>
          <a:solidFill>
            <a:srgbClr val="FFFFFF"/>
          </a:solidFill>
        </p:spPr>
        <p:txBody>
          <a:bodyPr lIns="0" tIns="0" rIns="0" bIns="0">
            <a:noAutofit/>
          </a:bodyPr>
          <a:lstStyle/>
          <a:p>
            <a:pPr marL="0" marR="0" indent="0" algn="ctr">
              <a:lnSpc>
                <a:spcPct val="123000"/>
              </a:lnSpc>
            </a:pPr>
            <a:r>
              <a:rPr lang="ru" sz="4800" b="1" dirty="0">
                <a:solidFill>
                  <a:srgbClr val="C00000"/>
                </a:solidFill>
                <a:latin typeface="Arial"/>
              </a:rPr>
              <a:t>Передовые технологии хранения  с использованием динамической контролируемой атмосферы</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99D9C83-AC0E-E02B-DE15-62E9AE232D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0"/>
            <a:ext cx="13017500" cy="9667875"/>
          </a:xfrm>
          <a:prstGeom prst="rect">
            <a:avLst/>
          </a:prstGeom>
        </p:spPr>
      </p:pic>
    </p:spTree>
    <p:extLst>
      <p:ext uri="{BB962C8B-B14F-4D97-AF65-F5344CB8AC3E}">
        <p14:creationId xmlns:p14="http://schemas.microsoft.com/office/powerpoint/2010/main" val="1061281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747C97C-CAB4-BBD0-4089-EA41FEA7E5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017500" cy="9769475"/>
          </a:xfrm>
          <a:prstGeom prst="rect">
            <a:avLst/>
          </a:prstGeom>
        </p:spPr>
      </p:pic>
    </p:spTree>
    <p:extLst>
      <p:ext uri="{BB962C8B-B14F-4D97-AF65-F5344CB8AC3E}">
        <p14:creationId xmlns:p14="http://schemas.microsoft.com/office/powerpoint/2010/main" val="2430303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E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444066" y="2271506"/>
            <a:ext cx="10643406" cy="7294119"/>
          </a:xfrm>
          <a:prstGeom prst="rect">
            <a:avLst/>
          </a:prstGeom>
        </p:spPr>
      </p:pic>
      <p:sp>
        <p:nvSpPr>
          <p:cNvPr id="5" name="Прямоугольник 4"/>
          <p:cNvSpPr/>
          <p:nvPr/>
        </p:nvSpPr>
        <p:spPr>
          <a:xfrm>
            <a:off x="9420691" y="5984444"/>
            <a:ext cx="205543" cy="110677"/>
          </a:xfrm>
          <a:prstGeom prst="rect">
            <a:avLst/>
          </a:prstGeom>
          <a:solidFill>
            <a:srgbClr val="FFFFFF"/>
          </a:solidFill>
        </p:spPr>
        <p:txBody>
          <a:bodyPr wrap="none" lIns="0" tIns="0" rIns="0" bIns="0">
            <a:noAutofit/>
          </a:bodyPr>
          <a:lstStyle/>
          <a:p>
            <a:pPr marL="0" marR="0" indent="0" algn="just"/>
            <a:r>
              <a:rPr lang="en-US" sz="1500">
                <a:latin typeface="Arial"/>
              </a:rPr>
              <a:t>—</a:t>
            </a:r>
          </a:p>
        </p:txBody>
      </p:sp>
      <p:sp>
        <p:nvSpPr>
          <p:cNvPr id="6" name="Прямоугольник 5"/>
          <p:cNvSpPr/>
          <p:nvPr/>
        </p:nvSpPr>
        <p:spPr>
          <a:xfrm>
            <a:off x="5897484" y="9433867"/>
            <a:ext cx="429531" cy="147569"/>
          </a:xfrm>
          <a:prstGeom prst="rect">
            <a:avLst/>
          </a:prstGeom>
          <a:solidFill>
            <a:srgbClr val="FFFFFF"/>
          </a:solidFill>
        </p:spPr>
        <p:txBody>
          <a:bodyPr wrap="none" lIns="0" tIns="0" rIns="0" bIns="0">
            <a:noAutofit/>
          </a:bodyPr>
          <a:lstStyle/>
          <a:p>
            <a:pPr marL="0" marR="0" indent="0" defTabSz="284607">
              <a:tabLst>
                <a:tab pos="284607" algn="l"/>
              </a:tabLst>
            </a:pPr>
            <a:r>
              <a:rPr lang="ru" sz="750">
                <a:solidFill>
                  <a:srgbClr val="333333"/>
                </a:solidFill>
                <a:latin typeface="Arial"/>
              </a:rPr>
              <a:t>16	16</a:t>
            </a:r>
          </a:p>
        </p:txBody>
      </p:sp>
      <p:sp>
        <p:nvSpPr>
          <p:cNvPr id="7" name="Прямоугольник 6"/>
          <p:cNvSpPr/>
          <p:nvPr/>
        </p:nvSpPr>
        <p:spPr>
          <a:xfrm>
            <a:off x="6474584" y="9433867"/>
            <a:ext cx="137028" cy="115947"/>
          </a:xfrm>
          <a:prstGeom prst="rect">
            <a:avLst/>
          </a:prstGeom>
          <a:solidFill>
            <a:srgbClr val="FFFFFF"/>
          </a:solidFill>
        </p:spPr>
        <p:txBody>
          <a:bodyPr wrap="none" lIns="0" tIns="0" rIns="0" bIns="0">
            <a:noAutofit/>
          </a:bodyPr>
          <a:lstStyle/>
          <a:p>
            <a:pPr marL="0" marR="0" indent="0"/>
            <a:r>
              <a:rPr lang="ru" sz="750">
                <a:solidFill>
                  <a:srgbClr val="333333"/>
                </a:solidFill>
                <a:latin typeface="Arial"/>
              </a:rPr>
              <a:t>17</a:t>
            </a:r>
          </a:p>
        </p:txBody>
      </p:sp>
      <p:sp>
        <p:nvSpPr>
          <p:cNvPr id="8" name="Прямоугольник 7"/>
          <p:cNvSpPr/>
          <p:nvPr/>
        </p:nvSpPr>
        <p:spPr>
          <a:xfrm>
            <a:off x="10319280" y="7929191"/>
            <a:ext cx="1646974" cy="1180551"/>
          </a:xfrm>
          <a:prstGeom prst="rect">
            <a:avLst/>
          </a:prstGeom>
          <a:solidFill>
            <a:srgbClr val="FFFFFF"/>
          </a:solidFill>
        </p:spPr>
        <p:txBody>
          <a:bodyPr lIns="0" tIns="0" rIns="0" bIns="0">
            <a:noAutofit/>
          </a:bodyPr>
          <a:lstStyle/>
          <a:p>
            <a:pPr marL="0" marR="0" indent="266700">
              <a:lnSpc>
                <a:spcPct val="137000"/>
              </a:lnSpc>
            </a:pPr>
            <a:r>
              <a:rPr lang="ru" sz="750">
                <a:solidFill>
                  <a:srgbClr val="333333"/>
                </a:solidFill>
                <a:latin typeface="Arial"/>
              </a:rPr>
              <a:t>- </a:t>
            </a:r>
            <a:r>
              <a:rPr lang="en-US" sz="750">
                <a:solidFill>
                  <a:srgbClr val="333333"/>
                </a:solidFill>
                <a:latin typeface="Arial"/>
              </a:rPr>
              <a:t>MAIN TEST - 25mm</a:t>
            </a:r>
          </a:p>
          <a:p>
            <a:pPr marL="0" marR="0" indent="0" defTabSz="229235">
              <a:lnSpc>
                <a:spcPct val="137000"/>
              </a:lnSpc>
              <a:tabLst/>
            </a:pPr>
            <a:r>
              <a:rPr lang="en-US" sz="750">
                <a:solidFill>
                  <a:srgbClr val="A55553"/>
                </a:solidFill>
                <a:latin typeface="Arial"/>
              </a:rPr>
              <a:t>----</a:t>
            </a:r>
            <a:r>
              <a:rPr lang="en-US" sz="750">
                <a:solidFill>
                  <a:srgbClr val="333333"/>
                </a:solidFill>
                <a:latin typeface="Arial"/>
              </a:rPr>
              <a:t>Best For DCA (mm/H20)</a:t>
            </a:r>
          </a:p>
          <a:p>
            <a:pPr marL="230700" marR="0" indent="-266700" defTabSz="457268">
              <a:lnSpc>
                <a:spcPct val="137000"/>
              </a:lnSpc>
              <a:tabLst/>
            </a:pPr>
            <a:r>
              <a:rPr lang="en-US" sz="750">
                <a:solidFill>
                  <a:srgbClr val="EA8F89"/>
                </a:solidFill>
                <a:latin typeface="Arial"/>
              </a:rPr>
              <a:t>----</a:t>
            </a:r>
            <a:r>
              <a:rPr lang="en-US" sz="750">
                <a:solidFill>
                  <a:srgbClr val="333333"/>
                </a:solidFill>
                <a:latin typeface="Arial"/>
              </a:rPr>
              <a:t>Minimum for DCA (mm/H20) - ALTERNATIVE TEST - 12mm</a:t>
            </a:r>
          </a:p>
          <a:p>
            <a:pPr marL="0" marR="0" indent="0" defTabSz="229235">
              <a:lnSpc>
                <a:spcPct val="137000"/>
              </a:lnSpc>
              <a:tabLst/>
            </a:pPr>
            <a:r>
              <a:rPr lang="en-US" sz="750">
                <a:solidFill>
                  <a:srgbClr val="333333"/>
                </a:solidFill>
                <a:latin typeface="Arial"/>
              </a:rPr>
              <a:t>----Best for DCA (mm/H20)</a:t>
            </a:r>
          </a:p>
          <a:p>
            <a:pPr marL="0" marR="0" indent="0" defTabSz="224028">
              <a:lnSpc>
                <a:spcPct val="137000"/>
              </a:lnSpc>
              <a:tabLst/>
            </a:pPr>
            <a:r>
              <a:rPr lang="en-US" sz="750">
                <a:solidFill>
                  <a:srgbClr val="5A9A5F"/>
                </a:solidFill>
                <a:latin typeface="Arial"/>
              </a:rPr>
              <a:t>----</a:t>
            </a:r>
            <a:r>
              <a:rPr lang="en-US" sz="750">
                <a:solidFill>
                  <a:srgbClr val="333333"/>
                </a:solidFill>
                <a:latin typeface="Arial"/>
              </a:rPr>
              <a:t>Minimum for DCA (mm/H20)</a:t>
            </a:r>
          </a:p>
          <a:p>
            <a:pPr marL="0" marR="0" indent="0" defTabSz="226568">
              <a:lnSpc>
                <a:spcPct val="137000"/>
              </a:lnSpc>
              <a:tabLst/>
            </a:pPr>
            <a:r>
              <a:rPr lang="en-US" sz="750">
                <a:solidFill>
                  <a:srgbClr val="3D4553"/>
                </a:solidFill>
                <a:latin typeface="Arial"/>
              </a:rPr>
              <a:t>----</a:t>
            </a:r>
            <a:r>
              <a:rPr lang="en-US" sz="750">
                <a:solidFill>
                  <a:srgbClr val="333333"/>
                </a:solidFill>
                <a:latin typeface="Arial"/>
              </a:rPr>
              <a:t>Best for DCA (mm/H2O)</a:t>
            </a:r>
          </a:p>
          <a:p>
            <a:pPr marL="0" marR="0" indent="266700">
              <a:lnSpc>
                <a:spcPct val="137000"/>
              </a:lnSpc>
            </a:pPr>
            <a:r>
              <a:rPr lang="en-US" sz="750">
                <a:solidFill>
                  <a:srgbClr val="333333"/>
                </a:solidFill>
                <a:latin typeface="Arial"/>
              </a:rPr>
              <a:t>Minimum for DCA (mm/H20)</a:t>
            </a:r>
          </a:p>
        </p:txBody>
      </p:sp>
      <p:sp>
        <p:nvSpPr>
          <p:cNvPr id="9" name="Прямоугольник 8"/>
          <p:cNvSpPr/>
          <p:nvPr/>
        </p:nvSpPr>
        <p:spPr>
          <a:xfrm>
            <a:off x="1433526" y="5734104"/>
            <a:ext cx="239799" cy="3823615"/>
          </a:xfrm>
          <a:prstGeom prst="rect">
            <a:avLst/>
          </a:prstGeom>
          <a:solidFill>
            <a:srgbClr val="FFFFFF"/>
          </a:solidFill>
        </p:spPr>
        <p:txBody>
          <a:bodyPr lIns="0" tIns="0" rIns="0" bIns="0">
            <a:noAutofit/>
          </a:bodyPr>
          <a:lstStyle/>
          <a:p>
            <a:pPr marL="0" marR="0" indent="0" algn="just">
              <a:lnSpc>
                <a:spcPct val="125000"/>
              </a:lnSpc>
            </a:pPr>
            <a:r>
              <a:rPr lang="en-US" sz="750">
                <a:solidFill>
                  <a:srgbClr val="333333"/>
                </a:solidFill>
                <a:latin typeface="Arial"/>
              </a:rPr>
              <a:t>26 </a:t>
            </a:r>
            <a:r>
              <a:rPr lang="en-US" sz="750">
                <a:solidFill>
                  <a:srgbClr val="807F80"/>
                </a:solidFill>
                <a:latin typeface="Arial"/>
              </a:rPr>
              <a:t>-</a:t>
            </a:r>
          </a:p>
          <a:p>
            <a:pPr marL="0" marR="0" indent="0" algn="just">
              <a:lnSpc>
                <a:spcPct val="125000"/>
              </a:lnSpc>
            </a:pPr>
            <a:r>
              <a:rPr lang="en-US" sz="750">
                <a:solidFill>
                  <a:srgbClr val="333333"/>
                </a:solidFill>
                <a:latin typeface="Arial"/>
              </a:rPr>
              <a:t>25 </a:t>
            </a:r>
            <a:r>
              <a:rPr lang="en-US" sz="750">
                <a:solidFill>
                  <a:srgbClr val="A55553"/>
                </a:solidFill>
                <a:latin typeface="Arial"/>
              </a:rPr>
              <a:t>-</a:t>
            </a:r>
          </a:p>
          <a:p>
            <a:pPr marL="0" marR="0" indent="0" algn="just">
              <a:lnSpc>
                <a:spcPct val="125000"/>
              </a:lnSpc>
            </a:pPr>
            <a:r>
              <a:rPr lang="en-US" sz="750">
                <a:solidFill>
                  <a:srgbClr val="333333"/>
                </a:solidFill>
                <a:latin typeface="Arial"/>
              </a:rPr>
              <a:t>24</a:t>
            </a:r>
          </a:p>
          <a:p>
            <a:pPr marL="0" marR="0" indent="0" algn="just">
              <a:lnSpc>
                <a:spcPct val="125000"/>
              </a:lnSpc>
            </a:pPr>
            <a:r>
              <a:rPr lang="en-US" sz="750">
                <a:solidFill>
                  <a:srgbClr val="333333"/>
                </a:solidFill>
                <a:latin typeface="Arial"/>
              </a:rPr>
              <a:t>23</a:t>
            </a:r>
          </a:p>
          <a:p>
            <a:pPr marL="0" marR="0" indent="0" algn="just">
              <a:lnSpc>
                <a:spcPct val="125000"/>
              </a:lnSpc>
            </a:pPr>
            <a:r>
              <a:rPr lang="en-US" sz="750">
                <a:solidFill>
                  <a:srgbClr val="333333"/>
                </a:solidFill>
                <a:latin typeface="Arial"/>
              </a:rPr>
              <a:t>22</a:t>
            </a:r>
          </a:p>
          <a:p>
            <a:pPr marL="0" marR="0" indent="0" algn="just">
              <a:lnSpc>
                <a:spcPct val="125000"/>
              </a:lnSpc>
            </a:pPr>
            <a:r>
              <a:rPr lang="en-US" sz="750">
                <a:solidFill>
                  <a:srgbClr val="333333"/>
                </a:solidFill>
                <a:latin typeface="Arial"/>
              </a:rPr>
              <a:t>21</a:t>
            </a:r>
          </a:p>
          <a:p>
            <a:pPr marL="0" marR="0" indent="0" algn="just">
              <a:lnSpc>
                <a:spcPct val="125000"/>
              </a:lnSpc>
            </a:pPr>
            <a:r>
              <a:rPr lang="en-US" sz="750">
                <a:solidFill>
                  <a:srgbClr val="333333"/>
                </a:solidFill>
                <a:latin typeface="Arial"/>
              </a:rPr>
              <a:t>20</a:t>
            </a:r>
          </a:p>
          <a:p>
            <a:pPr marL="0" marR="0" indent="0" algn="just">
              <a:lnSpc>
                <a:spcPct val="125000"/>
              </a:lnSpc>
            </a:pPr>
            <a:r>
              <a:rPr lang="en-US" sz="750">
                <a:solidFill>
                  <a:srgbClr val="333333"/>
                </a:solidFill>
                <a:latin typeface="Arial"/>
              </a:rPr>
              <a:t>19</a:t>
            </a:r>
          </a:p>
          <a:p>
            <a:pPr marL="0" marR="0" indent="0" algn="just">
              <a:lnSpc>
                <a:spcPct val="125000"/>
              </a:lnSpc>
            </a:pPr>
            <a:r>
              <a:rPr lang="en-US" sz="750">
                <a:solidFill>
                  <a:srgbClr val="333333"/>
                </a:solidFill>
                <a:latin typeface="Arial"/>
              </a:rPr>
              <a:t>18</a:t>
            </a:r>
          </a:p>
          <a:p>
            <a:pPr marL="0" marR="0" indent="0" algn="just">
              <a:lnSpc>
                <a:spcPct val="125000"/>
              </a:lnSpc>
            </a:pPr>
            <a:r>
              <a:rPr lang="en-US" sz="750">
                <a:solidFill>
                  <a:srgbClr val="333333"/>
                </a:solidFill>
                <a:latin typeface="Arial"/>
              </a:rPr>
              <a:t>17</a:t>
            </a:r>
          </a:p>
          <a:p>
            <a:pPr marL="0" marR="0" indent="0" algn="just">
              <a:lnSpc>
                <a:spcPct val="125000"/>
              </a:lnSpc>
            </a:pPr>
            <a:r>
              <a:rPr lang="en-US" sz="750">
                <a:solidFill>
                  <a:srgbClr val="333333"/>
                </a:solidFill>
                <a:latin typeface="Arial"/>
              </a:rPr>
              <a:t>16</a:t>
            </a:r>
          </a:p>
          <a:p>
            <a:pPr marL="0" marR="0" indent="0" algn="just">
              <a:lnSpc>
                <a:spcPct val="125000"/>
              </a:lnSpc>
            </a:pPr>
            <a:r>
              <a:rPr lang="en-US" sz="750">
                <a:solidFill>
                  <a:srgbClr val="333333"/>
                </a:solidFill>
                <a:latin typeface="Arial"/>
              </a:rPr>
              <a:t>15</a:t>
            </a:r>
          </a:p>
          <a:p>
            <a:pPr marL="0" marR="0" indent="0" algn="just">
              <a:lnSpc>
                <a:spcPct val="125000"/>
              </a:lnSpc>
            </a:pPr>
            <a:r>
              <a:rPr lang="en-US" sz="750">
                <a:solidFill>
                  <a:srgbClr val="333333"/>
                </a:solidFill>
                <a:latin typeface="Arial"/>
              </a:rPr>
              <a:t>14</a:t>
            </a:r>
          </a:p>
          <a:p>
            <a:pPr marL="0" marR="0" indent="0" algn="just">
              <a:lnSpc>
                <a:spcPct val="125000"/>
              </a:lnSpc>
            </a:pPr>
            <a:r>
              <a:rPr lang="en-US" sz="750">
                <a:solidFill>
                  <a:srgbClr val="333333"/>
                </a:solidFill>
                <a:latin typeface="Arial"/>
              </a:rPr>
              <a:t>13</a:t>
            </a:r>
          </a:p>
          <a:p>
            <a:pPr marL="0" marR="0" indent="0" algn="just">
              <a:lnSpc>
                <a:spcPct val="125000"/>
              </a:lnSpc>
            </a:pPr>
            <a:r>
              <a:rPr lang="en-US" sz="750">
                <a:solidFill>
                  <a:srgbClr val="333333"/>
                </a:solidFill>
                <a:latin typeface="Arial"/>
              </a:rPr>
              <a:t>12 -</a:t>
            </a:r>
          </a:p>
          <a:p>
            <a:pPr marL="0" marR="0" indent="0" algn="just">
              <a:lnSpc>
                <a:spcPct val="125000"/>
              </a:lnSpc>
            </a:pPr>
            <a:r>
              <a:rPr lang="en-US" sz="750">
                <a:solidFill>
                  <a:srgbClr val="333333"/>
                </a:solidFill>
                <a:latin typeface="Arial"/>
              </a:rPr>
              <a:t>11</a:t>
            </a:r>
          </a:p>
          <a:p>
            <a:pPr marL="0" marR="0" indent="0" algn="just">
              <a:lnSpc>
                <a:spcPct val="125000"/>
              </a:lnSpc>
            </a:pPr>
            <a:r>
              <a:rPr lang="en-US" sz="750">
                <a:solidFill>
                  <a:srgbClr val="333333"/>
                </a:solidFill>
                <a:latin typeface="Arial"/>
              </a:rPr>
              <a:t>10</a:t>
            </a:r>
          </a:p>
          <a:p>
            <a:pPr marL="0" marR="0" indent="0" algn="just">
              <a:lnSpc>
                <a:spcPct val="125000"/>
              </a:lnSpc>
            </a:pPr>
            <a:r>
              <a:rPr lang="en-US" sz="750">
                <a:solidFill>
                  <a:srgbClr val="333333"/>
                </a:solidFill>
                <a:latin typeface="Arial"/>
              </a:rPr>
              <a:t>9</a:t>
            </a:r>
          </a:p>
          <a:p>
            <a:pPr marL="0" marR="0" indent="0" algn="just">
              <a:lnSpc>
                <a:spcPct val="125000"/>
              </a:lnSpc>
            </a:pPr>
            <a:r>
              <a:rPr lang="en-US" sz="750">
                <a:solidFill>
                  <a:srgbClr val="333333"/>
                </a:solidFill>
                <a:latin typeface="Arial"/>
              </a:rPr>
              <a:t>8 </a:t>
            </a:r>
            <a:r>
              <a:rPr lang="en-US" sz="750">
                <a:solidFill>
                  <a:srgbClr val="BBBBBB"/>
                </a:solidFill>
                <a:latin typeface="Arial"/>
              </a:rPr>
              <a:t>-</a:t>
            </a:r>
          </a:p>
          <a:p>
            <a:pPr marL="0" marR="0" indent="0" algn="just">
              <a:lnSpc>
                <a:spcPct val="125000"/>
              </a:lnSpc>
            </a:pPr>
            <a:r>
              <a:rPr lang="en-US" sz="750">
                <a:solidFill>
                  <a:srgbClr val="333333"/>
                </a:solidFill>
                <a:latin typeface="Arial"/>
              </a:rPr>
              <a:t>7</a:t>
            </a:r>
          </a:p>
          <a:p>
            <a:pPr marL="0" marR="0" indent="0" algn="just">
              <a:lnSpc>
                <a:spcPct val="125000"/>
              </a:lnSpc>
            </a:pPr>
            <a:r>
              <a:rPr lang="en-US" sz="750">
                <a:solidFill>
                  <a:srgbClr val="333333"/>
                </a:solidFill>
                <a:latin typeface="Arial"/>
              </a:rPr>
              <a:t>6</a:t>
            </a:r>
          </a:p>
          <a:p>
            <a:pPr marL="0" marR="0" indent="0" algn="just">
              <a:lnSpc>
                <a:spcPct val="125000"/>
              </a:lnSpc>
            </a:pPr>
            <a:r>
              <a:rPr lang="en-US" sz="750">
                <a:solidFill>
                  <a:srgbClr val="333333"/>
                </a:solidFill>
                <a:latin typeface="Arial"/>
              </a:rPr>
              <a:t>5</a:t>
            </a:r>
          </a:p>
          <a:p>
            <a:pPr marL="0" marR="0" indent="0" algn="just">
              <a:lnSpc>
                <a:spcPct val="125000"/>
              </a:lnSpc>
            </a:pPr>
            <a:r>
              <a:rPr lang="en-US" sz="750">
                <a:solidFill>
                  <a:srgbClr val="333333"/>
                </a:solidFill>
                <a:latin typeface="Arial"/>
              </a:rPr>
              <a:t>4</a:t>
            </a:r>
          </a:p>
          <a:p>
            <a:pPr marL="0" marR="0" indent="0" algn="just">
              <a:lnSpc>
                <a:spcPct val="125000"/>
              </a:lnSpc>
            </a:pPr>
            <a:r>
              <a:rPr lang="en-US" sz="750">
                <a:solidFill>
                  <a:srgbClr val="333333"/>
                </a:solidFill>
                <a:latin typeface="Arial"/>
              </a:rPr>
              <a:t>3</a:t>
            </a:r>
          </a:p>
          <a:p>
            <a:pPr marL="0" marR="0" indent="0" algn="just">
              <a:lnSpc>
                <a:spcPct val="125000"/>
              </a:lnSpc>
            </a:pPr>
            <a:r>
              <a:rPr lang="en-US" sz="750">
                <a:solidFill>
                  <a:srgbClr val="333333"/>
                </a:solidFill>
                <a:latin typeface="Arial"/>
              </a:rPr>
              <a:t>2</a:t>
            </a:r>
          </a:p>
          <a:p>
            <a:pPr marL="0" marR="0" indent="0" algn="just">
              <a:lnSpc>
                <a:spcPct val="125000"/>
              </a:lnSpc>
            </a:pPr>
            <a:r>
              <a:rPr lang="en-US" sz="750">
                <a:solidFill>
                  <a:srgbClr val="333333"/>
                </a:solidFill>
                <a:latin typeface="Arial"/>
              </a:rPr>
              <a:t>1 </a:t>
            </a:r>
            <a:r>
              <a:rPr lang="ru" sz="750">
                <a:solidFill>
                  <a:srgbClr val="333333"/>
                </a:solidFill>
                <a:latin typeface="Arial"/>
              </a:rPr>
              <a:t>О</a:t>
            </a:r>
          </a:p>
          <a:p>
            <a:pPr marL="0" marR="0" indent="0">
              <a:lnSpc>
                <a:spcPct val="125000"/>
              </a:lnSpc>
            </a:pPr>
            <a:r>
              <a:rPr lang="en-US" sz="750">
                <a:solidFill>
                  <a:srgbClr val="333333"/>
                </a:solidFill>
                <a:latin typeface="Arial"/>
              </a:rPr>
              <a:t>-1 </a:t>
            </a:r>
            <a:r>
              <a:rPr lang="ru" sz="750">
                <a:solidFill>
                  <a:srgbClr val="333333"/>
                </a:solidFill>
                <a:latin typeface="Arial"/>
              </a:rPr>
              <a:t>О</a:t>
            </a:r>
          </a:p>
        </p:txBody>
      </p:sp>
      <p:sp>
        <p:nvSpPr>
          <p:cNvPr id="10" name="Прямоугольник 9">
            <a:extLst>
              <a:ext uri="{FF2B5EF4-FFF2-40B4-BE49-F238E27FC236}">
                <a16:creationId xmlns:a16="http://schemas.microsoft.com/office/drawing/2014/main" id="{BB4761FC-F9FB-DED3-9355-700DCBF3C890}"/>
              </a:ext>
            </a:extLst>
          </p:cNvPr>
          <p:cNvSpPr/>
          <p:nvPr/>
        </p:nvSpPr>
        <p:spPr>
          <a:xfrm>
            <a:off x="3562472" y="384761"/>
            <a:ext cx="6098279" cy="750407"/>
          </a:xfrm>
          <a:prstGeom prst="rect">
            <a:avLst/>
          </a:prstGeom>
        </p:spPr>
        <p:style>
          <a:lnRef idx="2">
            <a:schemeClr val="dk1"/>
          </a:lnRef>
          <a:fillRef idx="1">
            <a:schemeClr val="lt1"/>
          </a:fillRef>
          <a:effectRef idx="0">
            <a:schemeClr val="dk1"/>
          </a:effectRef>
          <a:fontRef idx="minor">
            <a:schemeClr val="dk1"/>
          </a:fontRef>
        </p:style>
        <p:txBody>
          <a:bodyPr wrap="none" lIns="0" tIns="0" rIns="0" bIns="0" anchor="ctr" anchorCtr="0">
            <a:noAutofit/>
          </a:bodyPr>
          <a:lstStyle/>
          <a:p>
            <a:pPr marL="0" marR="0" indent="0" algn="ctr"/>
            <a:r>
              <a:rPr lang="ru" sz="2800" b="1" dirty="0">
                <a:solidFill>
                  <a:schemeClr val="tx1"/>
                </a:solidFill>
                <a:latin typeface="Arial" panose="020B0604020202020204" pitchFamily="34" charset="0"/>
                <a:cs typeface="Arial" panose="020B0604020202020204" pitchFamily="34" charset="0"/>
              </a:rPr>
              <a:t>Герметизация камер</a:t>
            </a: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6B2C8FF-625E-211D-0EAA-D697ED9ECC39}"/>
              </a:ext>
            </a:extLst>
          </p:cNvPr>
          <p:cNvPicPr>
            <a:picLocks noChangeAspect="1"/>
          </p:cNvPicPr>
          <p:nvPr/>
        </p:nvPicPr>
        <p:blipFill rotWithShape="1">
          <a:blip r:embed="rId2"/>
          <a:srcRect l="16781" t="12775" r="20292" b="4320"/>
          <a:stretch/>
        </p:blipFill>
        <p:spPr>
          <a:xfrm>
            <a:off x="0" y="454448"/>
            <a:ext cx="13017500" cy="9315027"/>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90AC205-26E2-ED05-A1E8-4E66E91573DC}"/>
              </a:ext>
            </a:extLst>
          </p:cNvPr>
          <p:cNvPicPr>
            <a:picLocks noChangeAspect="1"/>
          </p:cNvPicPr>
          <p:nvPr/>
        </p:nvPicPr>
        <p:blipFill rotWithShape="1">
          <a:blip r:embed="rId2"/>
          <a:srcRect l="16878" t="13469" r="20585" b="4667"/>
          <a:stretch/>
        </p:blipFill>
        <p:spPr>
          <a:xfrm>
            <a:off x="73372" y="0"/>
            <a:ext cx="12870755" cy="9477375"/>
          </a:xfrm>
          <a:prstGeom prst="rect">
            <a:avLst/>
          </a:prstGeom>
        </p:spPr>
      </p:pic>
    </p:spTree>
    <p:extLst>
      <p:ext uri="{BB962C8B-B14F-4D97-AF65-F5344CB8AC3E}">
        <p14:creationId xmlns:p14="http://schemas.microsoft.com/office/powerpoint/2010/main" val="1510482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0B017EC-978E-2C21-0C63-6FDDE0B961DA}"/>
              </a:ext>
            </a:extLst>
          </p:cNvPr>
          <p:cNvPicPr>
            <a:picLocks noChangeAspect="1"/>
          </p:cNvPicPr>
          <p:nvPr/>
        </p:nvPicPr>
        <p:blipFill rotWithShape="1">
          <a:blip r:embed="rId2"/>
          <a:srcRect l="16683" t="12082" r="19902" b="3972"/>
          <a:stretch/>
        </p:blipFill>
        <p:spPr>
          <a:xfrm>
            <a:off x="-1" y="0"/>
            <a:ext cx="13017501" cy="9769475"/>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08FC52A7-3F32-0228-FB12-15896B8D7C4A}"/>
              </a:ext>
            </a:extLst>
          </p:cNvPr>
          <p:cNvPicPr>
            <a:picLocks noChangeAspect="1"/>
          </p:cNvPicPr>
          <p:nvPr/>
        </p:nvPicPr>
        <p:blipFill rotWithShape="1">
          <a:blip r:embed="rId2"/>
          <a:srcRect l="16780" t="12255" r="20488" b="4494"/>
          <a:stretch/>
        </p:blipFill>
        <p:spPr>
          <a:xfrm>
            <a:off x="-1" y="0"/>
            <a:ext cx="13017501" cy="9769475"/>
          </a:xfrm>
          <a:prstGeom prst="rect">
            <a:avLst/>
          </a:prstGeom>
        </p:spPr>
      </p:pic>
    </p:spTree>
    <p:extLst>
      <p:ext uri="{BB962C8B-B14F-4D97-AF65-F5344CB8AC3E}">
        <p14:creationId xmlns:p14="http://schemas.microsoft.com/office/powerpoint/2010/main" val="824229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04950" y="3377504"/>
            <a:ext cx="10160000" cy="3709096"/>
          </a:xfrm>
          <a:prstGeom prst="rect">
            <a:avLst/>
          </a:prstGeom>
          <a:solidFill>
            <a:srgbClr val="FFFFFF"/>
          </a:solidFill>
        </p:spPr>
        <p:txBody>
          <a:bodyPr lIns="0" tIns="0" rIns="0" bIns="0">
            <a:noAutofit/>
          </a:bodyPr>
          <a:lstStyle/>
          <a:p>
            <a:pPr marL="0" marR="0" indent="0">
              <a:lnSpc>
                <a:spcPct val="150000"/>
              </a:lnSpc>
              <a:spcAft>
                <a:spcPts val="630"/>
              </a:spcAft>
            </a:pPr>
            <a:r>
              <a:rPr lang="ru" sz="2000" b="1" dirty="0">
                <a:latin typeface="Arial"/>
              </a:rPr>
              <a:t>Самые большие преимущества </a:t>
            </a:r>
            <a:r>
              <a:rPr lang="en-US" sz="2000" b="1" dirty="0">
                <a:latin typeface="Arial"/>
              </a:rPr>
              <a:t>DCA:</a:t>
            </a:r>
          </a:p>
          <a:p>
            <a:pPr marL="0" marR="0" indent="0" defTabSz="221361">
              <a:lnSpc>
                <a:spcPct val="150000"/>
              </a:lnSpc>
              <a:spcAft>
                <a:spcPts val="630"/>
              </a:spcAft>
              <a:tabLst>
                <a:tab pos="221361" algn="l"/>
              </a:tabLst>
            </a:pPr>
            <a:r>
              <a:rPr lang="ru" sz="2000" dirty="0">
                <a:latin typeface="Arial"/>
              </a:rPr>
              <a:t>•	Предотвращение ожога (без химических обработок)</a:t>
            </a:r>
          </a:p>
          <a:p>
            <a:pPr marL="0" marR="0" indent="0" defTabSz="221361">
              <a:lnSpc>
                <a:spcPct val="150000"/>
              </a:lnSpc>
              <a:spcAft>
                <a:spcPts val="630"/>
              </a:spcAft>
              <a:tabLst>
                <a:tab pos="221361" algn="l"/>
              </a:tabLst>
            </a:pPr>
            <a:r>
              <a:rPr lang="ru" sz="2000" dirty="0">
                <a:latin typeface="Arial"/>
              </a:rPr>
              <a:t>•	Значительное уменьшение болезней яблок</a:t>
            </a:r>
          </a:p>
          <a:p>
            <a:pPr marL="0" marR="0" indent="0" defTabSz="221361">
              <a:lnSpc>
                <a:spcPct val="150000"/>
              </a:lnSpc>
              <a:spcAft>
                <a:spcPts val="630"/>
              </a:spcAft>
              <a:tabLst>
                <a:tab pos="221361" algn="l"/>
              </a:tabLst>
            </a:pPr>
            <a:r>
              <a:rPr lang="ru" sz="2000" dirty="0">
                <a:latin typeface="Arial"/>
              </a:rPr>
              <a:t>•	Ощутимое увеличение качества яблок после хранения (твердость, цвет и   </a:t>
            </a:r>
          </a:p>
          <a:p>
            <a:pPr marL="0" marR="0" indent="0" defTabSz="221361">
              <a:lnSpc>
                <a:spcPct val="150000"/>
              </a:lnSpc>
              <a:spcAft>
                <a:spcPts val="630"/>
              </a:spcAft>
              <a:tabLst>
                <a:tab pos="221361" algn="l"/>
              </a:tabLst>
            </a:pPr>
            <a:r>
              <a:rPr lang="ru" sz="2000" dirty="0">
                <a:latin typeface="Arial"/>
              </a:rPr>
              <a:t>    органолептические свойства)</a:t>
            </a:r>
          </a:p>
          <a:p>
            <a:pPr marL="0" marR="0" indent="0" defTabSz="221361">
              <a:lnSpc>
                <a:spcPct val="150000"/>
              </a:lnSpc>
              <a:tabLst>
                <a:tab pos="221361" algn="l"/>
              </a:tabLst>
            </a:pPr>
            <a:r>
              <a:rPr lang="ru" sz="2000" dirty="0">
                <a:latin typeface="Arial"/>
              </a:rPr>
              <a:t>•	Контроль показателей дыхания фруктов в реальном времени</a:t>
            </a:r>
          </a:p>
        </p:txBody>
      </p:sp>
      <p:sp>
        <p:nvSpPr>
          <p:cNvPr id="5" name="Прямоугольник 4">
            <a:extLst>
              <a:ext uri="{FF2B5EF4-FFF2-40B4-BE49-F238E27FC236}">
                <a16:creationId xmlns:a16="http://schemas.microsoft.com/office/drawing/2014/main" id="{BE1CC687-C797-218D-FBD4-1A1406F97BFD}"/>
              </a:ext>
            </a:extLst>
          </p:cNvPr>
          <p:cNvSpPr/>
          <p:nvPr/>
        </p:nvSpPr>
        <p:spPr>
          <a:xfrm>
            <a:off x="1504950" y="1492443"/>
            <a:ext cx="10725150" cy="750407"/>
          </a:xfrm>
          <a:prstGeom prst="rect">
            <a:avLst/>
          </a:prstGeom>
        </p:spPr>
        <p:style>
          <a:lnRef idx="2">
            <a:schemeClr val="dk1"/>
          </a:lnRef>
          <a:fillRef idx="1">
            <a:schemeClr val="lt1"/>
          </a:fillRef>
          <a:effectRef idx="0">
            <a:schemeClr val="dk1"/>
          </a:effectRef>
          <a:fontRef idx="minor">
            <a:schemeClr val="dk1"/>
          </a:fontRef>
        </p:style>
        <p:txBody>
          <a:bodyPr wrap="none" lIns="0" tIns="0" rIns="0" bIns="0" anchor="ctr" anchorCtr="0">
            <a:noAutofit/>
          </a:bodyPr>
          <a:lstStyle/>
          <a:p>
            <a:pPr marL="3215200" marR="0" indent="0"/>
            <a:r>
              <a:rPr lang="ru" sz="2800" b="1" dirty="0">
                <a:solidFill>
                  <a:schemeClr val="tx1"/>
                </a:solidFill>
                <a:latin typeface="Arial" panose="020B0604020202020204" pitchFamily="34" charset="0"/>
                <a:cs typeface="Arial" panose="020B0604020202020204" pitchFamily="34" charset="0"/>
              </a:rPr>
              <a:t>Почему использовать </a:t>
            </a:r>
            <a:r>
              <a:rPr lang="en-US" sz="2800" b="1" dirty="0">
                <a:solidFill>
                  <a:schemeClr val="tx1"/>
                </a:solidFill>
                <a:latin typeface="Arial" panose="020B0604020202020204" pitchFamily="34" charset="0"/>
                <a:cs typeface="Arial" panose="020B0604020202020204" pitchFamily="34" charset="0"/>
              </a:rPr>
              <a:t>D.C.A.</a:t>
            </a:r>
            <a:r>
              <a:rPr lang="ru-RU" sz="2800" b="1" dirty="0">
                <a:solidFill>
                  <a:schemeClr val="tx1"/>
                </a:solidFill>
                <a:latin typeface="Arial" panose="020B0604020202020204" pitchFamily="34" charset="0"/>
                <a:cs typeface="Arial" panose="020B0604020202020204" pitchFamily="34" charset="0"/>
              </a:rPr>
              <a:t> ?</a:t>
            </a:r>
            <a:endParaRPr lang="en-US" sz="2800" b="1" dirty="0">
              <a:solidFill>
                <a:schemeClr val="tx1"/>
              </a:solidFill>
              <a:latin typeface="Arial" panose="020B060402020202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710416" y="8074152"/>
            <a:ext cx="1292352" cy="1667256"/>
          </a:xfrm>
          <a:prstGeom prst="rect">
            <a:avLst/>
          </a:prstGeom>
        </p:spPr>
      </p:pic>
      <p:sp>
        <p:nvSpPr>
          <p:cNvPr id="6" name="Прямоугольник 5"/>
          <p:cNvSpPr/>
          <p:nvPr/>
        </p:nvSpPr>
        <p:spPr>
          <a:xfrm>
            <a:off x="1859279" y="1960880"/>
            <a:ext cx="9396153" cy="3191256"/>
          </a:xfrm>
          <a:prstGeom prst="rect">
            <a:avLst/>
          </a:prstGeom>
          <a:solidFill>
            <a:srgbClr val="FFFFFF"/>
          </a:solidFill>
        </p:spPr>
        <p:txBody>
          <a:bodyPr lIns="0" tIns="0" rIns="0" bIns="0">
            <a:noAutofit/>
          </a:bodyPr>
          <a:lstStyle/>
          <a:p>
            <a:pPr indent="8636">
              <a:spcAft>
                <a:spcPts val="210"/>
              </a:spcAft>
            </a:pPr>
            <a:r>
              <a:rPr lang="ru-RU" sz="2000" dirty="0">
                <a:latin typeface="Arial"/>
              </a:rPr>
              <a:t>Наш партнер </a:t>
            </a:r>
            <a:r>
              <a:rPr lang="en-US" sz="2800" b="1" dirty="0" err="1">
                <a:latin typeface="Arial"/>
              </a:rPr>
              <a:t>Isolcell</a:t>
            </a:r>
            <a:endParaRPr lang="en-US" sz="2800" b="1" dirty="0">
              <a:latin typeface="Arial"/>
            </a:endParaRPr>
          </a:p>
          <a:p>
            <a:pPr marL="0" marR="0" indent="8636">
              <a:lnSpc>
                <a:spcPct val="121000"/>
              </a:lnSpc>
              <a:spcAft>
                <a:spcPts val="1540"/>
              </a:spcAft>
            </a:pPr>
            <a:r>
              <a:rPr lang="ru" sz="2000" dirty="0">
                <a:latin typeface="Arial"/>
              </a:rPr>
              <a:t>Бренд контролируемой атмосферы</a:t>
            </a:r>
          </a:p>
          <a:p>
            <a:pPr marL="0" marR="0" indent="8636">
              <a:lnSpc>
                <a:spcPct val="121000"/>
              </a:lnSpc>
              <a:spcAft>
                <a:spcPts val="1540"/>
              </a:spcAft>
            </a:pPr>
            <a:r>
              <a:rPr lang="ru" sz="2000" dirty="0">
                <a:latin typeface="Arial"/>
              </a:rPr>
              <a:t>Основан в </a:t>
            </a:r>
            <a:r>
              <a:rPr lang="en-US" sz="2000" dirty="0">
                <a:latin typeface="Arial"/>
              </a:rPr>
              <a:t>1958 </a:t>
            </a:r>
            <a:r>
              <a:rPr lang="ru" sz="2000" dirty="0">
                <a:latin typeface="Arial"/>
              </a:rPr>
              <a:t>году.</a:t>
            </a:r>
          </a:p>
          <a:p>
            <a:pPr marL="0" marR="0" indent="25400">
              <a:lnSpc>
                <a:spcPct val="121000"/>
              </a:lnSpc>
            </a:pPr>
            <a:r>
              <a:rPr lang="ru" sz="2000" dirty="0">
                <a:latin typeface="Arial"/>
              </a:rPr>
              <a:t>Разработана новая технология контролируемой атмосферы для хранения яблок и груш.</a:t>
            </a:r>
          </a:p>
          <a:p>
            <a:pPr marL="0" marR="0" indent="8636">
              <a:lnSpc>
                <a:spcPct val="121000"/>
              </a:lnSpc>
            </a:pPr>
            <a:r>
              <a:rPr lang="ru" sz="2000" dirty="0">
                <a:latin typeface="Arial"/>
              </a:rPr>
              <a:t>С тех пор развивается в соответствии с тенденциями рынка.</a:t>
            </a:r>
          </a:p>
        </p:txBody>
      </p:sp>
      <p:sp>
        <p:nvSpPr>
          <p:cNvPr id="7" name="Прямоугольник 6"/>
          <p:cNvSpPr/>
          <p:nvPr/>
        </p:nvSpPr>
        <p:spPr>
          <a:xfrm>
            <a:off x="1859279" y="5152136"/>
            <a:ext cx="9013767" cy="850392"/>
          </a:xfrm>
          <a:prstGeom prst="rect">
            <a:avLst/>
          </a:prstGeom>
          <a:solidFill>
            <a:srgbClr val="FFFFFF"/>
          </a:solidFill>
        </p:spPr>
        <p:txBody>
          <a:bodyPr lIns="0" tIns="0" rIns="0" bIns="0">
            <a:noAutofit/>
          </a:bodyPr>
          <a:lstStyle/>
          <a:p>
            <a:pPr marL="0" marR="0" indent="0">
              <a:lnSpc>
                <a:spcPct val="121000"/>
              </a:lnSpc>
            </a:pPr>
            <a:r>
              <a:rPr lang="ru" sz="2000" dirty="0">
                <a:latin typeface="Arial"/>
              </a:rPr>
              <a:t>Сегодня считается мировым лидером</a:t>
            </a:r>
          </a:p>
          <a:p>
            <a:pPr marL="0" marR="0" indent="0">
              <a:lnSpc>
                <a:spcPct val="121000"/>
              </a:lnSpc>
            </a:pPr>
            <a:r>
              <a:rPr lang="ru" sz="2000" dirty="0">
                <a:latin typeface="Arial"/>
              </a:rPr>
              <a:t>в индустрии модифицированных и контролируемых генерируемых атмосфер.</a:t>
            </a:r>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64331" y="1752380"/>
            <a:ext cx="6456139" cy="4369093"/>
          </a:xfrm>
          <a:prstGeom prst="rect">
            <a:avLst/>
          </a:prstGeom>
        </p:spPr>
      </p:pic>
      <p:pic>
        <p:nvPicPr>
          <p:cNvPr id="3" name="Рисунок 2"/>
          <p:cNvPicPr>
            <a:picLocks noChangeAspect="1"/>
          </p:cNvPicPr>
          <p:nvPr/>
        </p:nvPicPr>
        <p:blipFill>
          <a:blip r:embed="rId3"/>
          <a:stretch>
            <a:fillRect/>
          </a:stretch>
        </p:blipFill>
        <p:spPr>
          <a:xfrm>
            <a:off x="7468039" y="1823529"/>
            <a:ext cx="5149099" cy="4363823"/>
          </a:xfrm>
          <a:prstGeom prst="rect">
            <a:avLst/>
          </a:prstGeom>
        </p:spPr>
      </p:pic>
      <p:sp>
        <p:nvSpPr>
          <p:cNvPr id="5" name="Прямоугольник 4"/>
          <p:cNvSpPr/>
          <p:nvPr/>
        </p:nvSpPr>
        <p:spPr>
          <a:xfrm>
            <a:off x="864331" y="7403148"/>
            <a:ext cx="10092657" cy="332030"/>
          </a:xfrm>
          <a:prstGeom prst="rect">
            <a:avLst/>
          </a:prstGeom>
          <a:solidFill>
            <a:srgbClr val="FFFFFF"/>
          </a:solidFill>
        </p:spPr>
        <p:txBody>
          <a:bodyPr wrap="none" lIns="0" tIns="0" rIns="0" bIns="0">
            <a:noAutofit/>
          </a:bodyPr>
          <a:lstStyle/>
          <a:p>
            <a:pPr marL="0" marR="0" indent="0" algn="just"/>
            <a:r>
              <a:rPr lang="en-US" sz="2000" b="1" dirty="0" err="1">
                <a:latin typeface="Arial"/>
              </a:rPr>
              <a:t>Isolcell</a:t>
            </a:r>
            <a:r>
              <a:rPr lang="en-US" sz="2000" b="1" dirty="0">
                <a:latin typeface="Arial"/>
              </a:rPr>
              <a:t> </a:t>
            </a:r>
            <a:r>
              <a:rPr lang="ru" sz="2000" b="1" dirty="0">
                <a:latin typeface="Arial"/>
              </a:rPr>
              <a:t>входит в группу </a:t>
            </a:r>
            <a:r>
              <a:rPr lang="en-US" sz="2000" b="1" dirty="0">
                <a:latin typeface="Arial"/>
              </a:rPr>
              <a:t>“</a:t>
            </a:r>
            <a:r>
              <a:rPr lang="en-US" sz="2000" b="1" dirty="0" err="1">
                <a:latin typeface="Arial"/>
              </a:rPr>
              <a:t>Finanziaria</a:t>
            </a:r>
            <a:r>
              <a:rPr lang="en-US" sz="2000" b="1" dirty="0">
                <a:latin typeface="Arial"/>
              </a:rPr>
              <a:t> </a:t>
            </a:r>
            <a:r>
              <a:rPr lang="en-US" sz="2000" b="1" dirty="0" err="1">
                <a:latin typeface="Arial"/>
              </a:rPr>
              <a:t>Unterland</a:t>
            </a:r>
            <a:r>
              <a:rPr lang="en-US" sz="2000" b="1" dirty="0">
                <a:latin typeface="Arial"/>
              </a:rPr>
              <a:t>”, </a:t>
            </a:r>
            <a:r>
              <a:rPr lang="ru" sz="2000" b="1" dirty="0">
                <a:latin typeface="Arial"/>
              </a:rPr>
              <a:t>оборот </a:t>
            </a:r>
            <a:r>
              <a:rPr lang="en-US" sz="2000" b="1" dirty="0">
                <a:latin typeface="Arial"/>
              </a:rPr>
              <a:t>- 45 </a:t>
            </a:r>
            <a:r>
              <a:rPr lang="en-US" sz="2000" b="1" dirty="0" err="1">
                <a:latin typeface="Arial"/>
              </a:rPr>
              <a:t>mln</a:t>
            </a:r>
            <a:r>
              <a:rPr lang="en-US" sz="2000" b="1" dirty="0">
                <a:latin typeface="Arial"/>
              </a:rPr>
              <a:t> €</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673840" y="8046720"/>
            <a:ext cx="1331976" cy="1679448"/>
          </a:xfrm>
          <a:prstGeom prst="rect">
            <a:avLst/>
          </a:prstGeom>
        </p:spPr>
      </p:pic>
      <p:sp>
        <p:nvSpPr>
          <p:cNvPr id="6" name="Прямоугольник 5"/>
          <p:cNvSpPr/>
          <p:nvPr/>
        </p:nvSpPr>
        <p:spPr>
          <a:xfrm>
            <a:off x="1804416" y="515239"/>
            <a:ext cx="7266432" cy="4247261"/>
          </a:xfrm>
          <a:prstGeom prst="rect">
            <a:avLst/>
          </a:prstGeom>
          <a:solidFill>
            <a:srgbClr val="FFFFFF"/>
          </a:solidFill>
        </p:spPr>
        <p:txBody>
          <a:bodyPr lIns="0" tIns="0" rIns="0" bIns="0">
            <a:noAutofit/>
          </a:bodyPr>
          <a:lstStyle/>
          <a:p>
            <a:pPr marL="0" marR="0" indent="0">
              <a:lnSpc>
                <a:spcPct val="123000"/>
              </a:lnSpc>
            </a:pPr>
            <a:r>
              <a:rPr lang="ru" sz="2000" dirty="0">
                <a:latin typeface="Arial"/>
              </a:rPr>
              <a:t>Каждая растительная культура проходит процесс метаболизма.</a:t>
            </a:r>
          </a:p>
          <a:p>
            <a:pPr marL="0" marR="0" indent="0">
              <a:lnSpc>
                <a:spcPct val="123000"/>
              </a:lnSpc>
              <a:spcAft>
                <a:spcPts val="1540"/>
              </a:spcAft>
            </a:pPr>
            <a:r>
              <a:rPr lang="ru" sz="2000" dirty="0">
                <a:latin typeface="Arial"/>
              </a:rPr>
              <a:t>Это означает, что каждый плод живет и дышит, потребляя кислород не только, когда растет, но также и после сбора урожая.</a:t>
            </a:r>
          </a:p>
          <a:p>
            <a:pPr marL="0" marR="0" indent="0">
              <a:lnSpc>
                <a:spcPct val="122000"/>
              </a:lnSpc>
            </a:pPr>
            <a:r>
              <a:rPr lang="ru" sz="2000" dirty="0">
                <a:latin typeface="Arial"/>
              </a:rPr>
              <a:t>Чем выше скорость дыхания плода, тем быстрее будет происходить его увядание и ухудшение качества с последующим снижением срока хранения. Использование холода в течение длительного времени было единственным методом, используемым при хранении свежих фруктов и овощей...</a:t>
            </a:r>
          </a:p>
        </p:txBody>
      </p:sp>
      <p:sp>
        <p:nvSpPr>
          <p:cNvPr id="7" name="Прямоугольник 6"/>
          <p:cNvSpPr/>
          <p:nvPr/>
        </p:nvSpPr>
        <p:spPr>
          <a:xfrm>
            <a:off x="1804416" y="4907234"/>
            <a:ext cx="7540752" cy="2179366"/>
          </a:xfrm>
          <a:prstGeom prst="rect">
            <a:avLst/>
          </a:prstGeom>
          <a:solidFill>
            <a:srgbClr val="FFFFFF"/>
          </a:solidFill>
        </p:spPr>
        <p:txBody>
          <a:bodyPr lIns="0" tIns="0" rIns="0" bIns="0">
            <a:noAutofit/>
          </a:bodyPr>
          <a:lstStyle/>
          <a:p>
            <a:pPr>
              <a:lnSpc>
                <a:spcPct val="122000"/>
              </a:lnSpc>
            </a:pPr>
            <a:r>
              <a:rPr lang="ru" sz="2000" dirty="0">
                <a:latin typeface="Arial"/>
              </a:rPr>
              <a:t>Впервые в 1821 году биолог Берард обнаружил, что метаболизм фруктов и овощей замедляется, если хранить их в атмосфере с малым содержанием кислорода. Реальный коммерческий бум с внедрением проектов с использованием РГС произошел одновременнов Европе и США в конце 50-х годов.</a:t>
            </a:r>
          </a:p>
        </p:txBody>
      </p:sp>
      <p:sp>
        <p:nvSpPr>
          <p:cNvPr id="8" name="Прямоугольник 7"/>
          <p:cNvSpPr/>
          <p:nvPr/>
        </p:nvSpPr>
        <p:spPr>
          <a:xfrm>
            <a:off x="1804416" y="7188524"/>
            <a:ext cx="7260336" cy="1917376"/>
          </a:xfrm>
          <a:prstGeom prst="rect">
            <a:avLst/>
          </a:prstGeom>
          <a:solidFill>
            <a:srgbClr val="FFFFFF"/>
          </a:solidFill>
        </p:spPr>
        <p:txBody>
          <a:bodyPr lIns="0" tIns="0" rIns="0" bIns="0">
            <a:noAutofit/>
          </a:bodyPr>
          <a:lstStyle/>
          <a:p>
            <a:pPr marL="0" marR="0" indent="0">
              <a:lnSpc>
                <a:spcPct val="123000"/>
              </a:lnSpc>
            </a:pPr>
            <a:r>
              <a:rPr lang="ru" sz="2000" b="1" dirty="0">
                <a:solidFill>
                  <a:srgbClr val="C00000"/>
                </a:solidFill>
                <a:latin typeface="Arial"/>
              </a:rPr>
              <a:t>Преимущества становятся еще более очевидными при использовании более сложных технологий</a:t>
            </a:r>
            <a:endParaRPr lang="en-US" sz="2000" b="1" dirty="0">
              <a:solidFill>
                <a:srgbClr val="C00000"/>
              </a:solidFill>
              <a:latin typeface="Arial"/>
            </a:endParaRPr>
          </a:p>
          <a:p>
            <a:pPr marL="0" marR="0" indent="0">
              <a:lnSpc>
                <a:spcPct val="123000"/>
              </a:lnSpc>
            </a:pPr>
            <a:r>
              <a:rPr lang="ru" sz="2000" dirty="0">
                <a:solidFill>
                  <a:srgbClr val="C00000"/>
                </a:solidFill>
                <a:latin typeface="Arial"/>
              </a:rPr>
              <a:t>Речь идет о технологиях </a:t>
            </a:r>
            <a:r>
              <a:rPr lang="en-US" sz="2000" b="1" dirty="0">
                <a:solidFill>
                  <a:srgbClr val="C00000"/>
                </a:solidFill>
                <a:latin typeface="Arial"/>
              </a:rPr>
              <a:t>«D. C. A.» </a:t>
            </a:r>
            <a:r>
              <a:rPr lang="ru" sz="2000" dirty="0">
                <a:solidFill>
                  <a:srgbClr val="C00000"/>
                </a:solidFill>
                <a:latin typeface="Arial"/>
              </a:rPr>
              <a:t>(динамическая регулируемая атмосфера) </a:t>
            </a:r>
            <a:r>
              <a:rPr lang="ru" sz="2000" b="1" dirty="0">
                <a:solidFill>
                  <a:srgbClr val="C00000"/>
                </a:solidFill>
                <a:latin typeface="Arial"/>
              </a:rPr>
              <a:t>и </a:t>
            </a:r>
            <a:r>
              <a:rPr lang="en-US" sz="2000" b="1" dirty="0">
                <a:solidFill>
                  <a:srgbClr val="C00000"/>
                </a:solidFill>
                <a:latin typeface="Arial"/>
              </a:rPr>
              <a:t>«U.L.O» </a:t>
            </a:r>
            <a:r>
              <a:rPr lang="ru" sz="2000" dirty="0">
                <a:solidFill>
                  <a:srgbClr val="C00000"/>
                </a:solidFill>
                <a:latin typeface="Arial"/>
              </a:rPr>
              <a:t>(сверхнизкое содержание кислорода)</a:t>
            </a: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920986" y="2498601"/>
            <a:ext cx="11167802" cy="3407260"/>
          </a:xfrm>
          <a:prstGeom prst="rect">
            <a:avLst/>
          </a:prstGeom>
        </p:spPr>
      </p:pic>
      <p:sp>
        <p:nvSpPr>
          <p:cNvPr id="4" name="Прямоугольник 3"/>
          <p:cNvSpPr/>
          <p:nvPr/>
        </p:nvSpPr>
        <p:spPr>
          <a:xfrm>
            <a:off x="2764463" y="512383"/>
            <a:ext cx="8877849" cy="455882"/>
          </a:xfrm>
          <a:prstGeom prst="rect">
            <a:avLst/>
          </a:prstGeom>
          <a:solidFill>
            <a:srgbClr val="FFFFFF"/>
          </a:solidFill>
        </p:spPr>
        <p:txBody>
          <a:bodyPr wrap="none" lIns="0" tIns="0" rIns="0" bIns="0">
            <a:noAutofit/>
          </a:bodyPr>
          <a:lstStyle/>
          <a:p>
            <a:pPr marL="0" marR="0" indent="0"/>
            <a:r>
              <a:rPr lang="en-US" sz="2800" b="1" dirty="0" err="1">
                <a:latin typeface="Arial" panose="020B0604020202020204" pitchFamily="34" charset="0"/>
                <a:cs typeface="Arial" panose="020B0604020202020204" pitchFamily="34" charset="0"/>
              </a:rPr>
              <a:t>Isolcell</a:t>
            </a:r>
            <a:r>
              <a:rPr lang="ru" sz="2800" b="1" dirty="0">
                <a:latin typeface="Arial" panose="020B0604020202020204" pitchFamily="34" charset="0"/>
                <a:cs typeface="Arial" panose="020B0604020202020204" pitchFamily="34" charset="0"/>
              </a:rPr>
              <a:t> среди фруктовых садов в сердце Альп</a:t>
            </a:r>
          </a:p>
        </p:txBody>
      </p:sp>
      <p:sp>
        <p:nvSpPr>
          <p:cNvPr id="5" name="Прямоугольник 4"/>
          <p:cNvSpPr/>
          <p:nvPr/>
        </p:nvSpPr>
        <p:spPr>
          <a:xfrm>
            <a:off x="1196360" y="6731347"/>
            <a:ext cx="10617054" cy="1066453"/>
          </a:xfrm>
          <a:prstGeom prst="rect">
            <a:avLst/>
          </a:prstGeom>
          <a:solidFill>
            <a:srgbClr val="FFFFFF"/>
          </a:solidFill>
        </p:spPr>
        <p:txBody>
          <a:bodyPr lIns="0" tIns="0" rIns="0" bIns="0">
            <a:noAutofit/>
          </a:bodyPr>
          <a:lstStyle/>
          <a:p>
            <a:pPr marL="0" marR="0" indent="0" algn="ctr"/>
            <a:r>
              <a:rPr lang="ru" sz="2000" dirty="0">
                <a:latin typeface="Arial" panose="020B0604020202020204" pitchFamily="34" charset="0"/>
                <a:cs typeface="Arial" panose="020B0604020202020204" pitchFamily="34" charset="0"/>
              </a:rPr>
              <a:t>Южный Тироль - самая специализированная зона в мире по производству и хранению яблок на 18.400 га. Годовое производство 1.000.000 тон яблок (10% европейского производства)</a:t>
            </a: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072973" y="2342102"/>
            <a:ext cx="871553" cy="1410660"/>
          </a:xfrm>
          <a:prstGeom prst="rect">
            <a:avLst/>
          </a:prstGeom>
        </p:spPr>
      </p:pic>
      <p:pic>
        <p:nvPicPr>
          <p:cNvPr id="3" name="Рисунок 2"/>
          <p:cNvPicPr>
            <a:picLocks noChangeAspect="1"/>
          </p:cNvPicPr>
          <p:nvPr/>
        </p:nvPicPr>
        <p:blipFill>
          <a:blip r:embed="rId3"/>
          <a:stretch>
            <a:fillRect/>
          </a:stretch>
        </p:blipFill>
        <p:spPr>
          <a:xfrm>
            <a:off x="769339" y="5558390"/>
            <a:ext cx="1191569" cy="888497"/>
          </a:xfrm>
          <a:prstGeom prst="rect">
            <a:avLst/>
          </a:prstGeom>
        </p:spPr>
      </p:pic>
      <p:pic>
        <p:nvPicPr>
          <p:cNvPr id="4" name="Рисунок 3"/>
          <p:cNvPicPr>
            <a:picLocks noChangeAspect="1"/>
          </p:cNvPicPr>
          <p:nvPr/>
        </p:nvPicPr>
        <p:blipFill>
          <a:blip r:embed="rId4"/>
          <a:stretch>
            <a:fillRect/>
          </a:stretch>
        </p:blipFill>
        <p:spPr>
          <a:xfrm>
            <a:off x="914400" y="7030734"/>
            <a:ext cx="901448" cy="533616"/>
          </a:xfrm>
          <a:prstGeom prst="rect">
            <a:avLst/>
          </a:prstGeom>
        </p:spPr>
      </p:pic>
      <p:pic>
        <p:nvPicPr>
          <p:cNvPr id="5" name="Рисунок 4"/>
          <p:cNvPicPr>
            <a:picLocks noChangeAspect="1"/>
          </p:cNvPicPr>
          <p:nvPr/>
        </p:nvPicPr>
        <p:blipFill>
          <a:blip r:embed="rId5"/>
          <a:stretch>
            <a:fillRect/>
          </a:stretch>
        </p:blipFill>
        <p:spPr>
          <a:xfrm>
            <a:off x="2309203" y="5503993"/>
            <a:ext cx="8654420" cy="2315789"/>
          </a:xfrm>
          <a:prstGeom prst="rect">
            <a:avLst/>
          </a:prstGeom>
        </p:spPr>
      </p:pic>
      <p:pic>
        <p:nvPicPr>
          <p:cNvPr id="6" name="Рисунок 5"/>
          <p:cNvPicPr>
            <a:picLocks noChangeAspect="1"/>
          </p:cNvPicPr>
          <p:nvPr/>
        </p:nvPicPr>
        <p:blipFill>
          <a:blip r:embed="rId6"/>
          <a:stretch>
            <a:fillRect/>
          </a:stretch>
        </p:blipFill>
        <p:spPr>
          <a:xfrm>
            <a:off x="11135232" y="5603721"/>
            <a:ext cx="813376" cy="797833"/>
          </a:xfrm>
          <a:prstGeom prst="rect">
            <a:avLst/>
          </a:prstGeom>
        </p:spPr>
      </p:pic>
      <p:pic>
        <p:nvPicPr>
          <p:cNvPr id="7" name="Рисунок 6"/>
          <p:cNvPicPr>
            <a:picLocks noChangeAspect="1"/>
          </p:cNvPicPr>
          <p:nvPr/>
        </p:nvPicPr>
        <p:blipFill>
          <a:blip r:embed="rId7"/>
          <a:stretch>
            <a:fillRect/>
          </a:stretch>
        </p:blipFill>
        <p:spPr>
          <a:xfrm>
            <a:off x="11231837" y="6880493"/>
            <a:ext cx="668315" cy="683857"/>
          </a:xfrm>
          <a:prstGeom prst="rect">
            <a:avLst/>
          </a:prstGeom>
        </p:spPr>
      </p:pic>
      <p:sp>
        <p:nvSpPr>
          <p:cNvPr id="9" name="Прямоугольник 8"/>
          <p:cNvSpPr/>
          <p:nvPr/>
        </p:nvSpPr>
        <p:spPr>
          <a:xfrm>
            <a:off x="1165665" y="540059"/>
            <a:ext cx="10716353" cy="1553198"/>
          </a:xfrm>
          <a:prstGeom prst="rect">
            <a:avLst/>
          </a:prstGeom>
          <a:solidFill>
            <a:srgbClr val="FFFFFF"/>
          </a:solidFill>
        </p:spPr>
        <p:txBody>
          <a:bodyPr lIns="0" tIns="0" rIns="0" bIns="0">
            <a:noAutofit/>
          </a:bodyPr>
          <a:lstStyle/>
          <a:p>
            <a:pPr marL="0" marR="0" indent="0" algn="ctr">
              <a:lnSpc>
                <a:spcPct val="150000"/>
              </a:lnSpc>
            </a:pPr>
            <a:r>
              <a:rPr lang="en-US" sz="2000" b="1" dirty="0">
                <a:latin typeface="Arial"/>
              </a:rPr>
              <a:t>60 </a:t>
            </a:r>
            <a:r>
              <a:rPr lang="ru" sz="2000" b="1" dirty="0">
                <a:latin typeface="Arial"/>
              </a:rPr>
              <a:t>лет опыта в области Регулируемой Газовой Среды Более 60 сотрудников</a:t>
            </a:r>
          </a:p>
          <a:p>
            <a:pPr marL="0" marR="0" indent="0" algn="ctr">
              <a:lnSpc>
                <a:spcPct val="150000"/>
              </a:lnSpc>
            </a:pPr>
            <a:r>
              <a:rPr lang="ru" sz="2000" b="1" dirty="0">
                <a:latin typeface="Arial"/>
              </a:rPr>
              <a:t>Работает в более чем 60 странах мира </a:t>
            </a:r>
          </a:p>
          <a:p>
            <a:pPr marL="0" marR="0" indent="0" algn="ctr">
              <a:lnSpc>
                <a:spcPct val="150000"/>
              </a:lnSpc>
            </a:pPr>
            <a:r>
              <a:rPr lang="ru" sz="2000" b="1" dirty="0">
                <a:latin typeface="Arial"/>
              </a:rPr>
              <a:t>Реализовано более 2 000 проектов с оборудованием РГС/ДКА</a:t>
            </a:r>
          </a:p>
        </p:txBody>
      </p:sp>
      <p:sp>
        <p:nvSpPr>
          <p:cNvPr id="10" name="Прямоугольник 9"/>
          <p:cNvSpPr/>
          <p:nvPr/>
        </p:nvSpPr>
        <p:spPr>
          <a:xfrm>
            <a:off x="1719243" y="4143806"/>
            <a:ext cx="9415989" cy="313435"/>
          </a:xfrm>
          <a:prstGeom prst="rect">
            <a:avLst/>
          </a:prstGeom>
          <a:solidFill>
            <a:srgbClr val="FFFFFF"/>
          </a:solidFill>
        </p:spPr>
        <p:txBody>
          <a:bodyPr wrap="none" lIns="0" tIns="0" rIns="0" bIns="0">
            <a:noAutofit/>
          </a:bodyPr>
          <a:lstStyle/>
          <a:p>
            <a:pPr marL="0" marR="0" indent="0" algn="r"/>
            <a:r>
              <a:rPr lang="en-US" sz="2000" b="1" dirty="0" err="1">
                <a:latin typeface="Arial"/>
              </a:rPr>
              <a:t>Isolcell</a:t>
            </a:r>
            <a:r>
              <a:rPr lang="en-US" sz="2000" b="1" dirty="0">
                <a:latin typeface="Arial"/>
              </a:rPr>
              <a:t> </a:t>
            </a:r>
            <a:r>
              <a:rPr lang="ru" sz="2000" b="1" dirty="0">
                <a:latin typeface="Arial"/>
              </a:rPr>
              <a:t>является ЛИДЕРОМ в производстве Регулируемой атмосферы</a:t>
            </a:r>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21761" y="2413805"/>
            <a:ext cx="8429872" cy="4925111"/>
          </a:xfrm>
          <a:prstGeom prst="rect">
            <a:avLst/>
          </a:prstGeom>
        </p:spPr>
      </p:pic>
      <p:sp>
        <p:nvSpPr>
          <p:cNvPr id="4" name="Прямоугольник 3"/>
          <p:cNvSpPr/>
          <p:nvPr/>
        </p:nvSpPr>
        <p:spPr>
          <a:xfrm>
            <a:off x="9727321" y="3089027"/>
            <a:ext cx="2445427" cy="4670673"/>
          </a:xfrm>
          <a:prstGeom prst="rect">
            <a:avLst/>
          </a:prstGeom>
          <a:solidFill>
            <a:srgbClr val="FFFFFF"/>
          </a:solidFill>
        </p:spPr>
        <p:txBody>
          <a:bodyPr lIns="0" tIns="0" rIns="0" bIns="0">
            <a:noAutofit/>
          </a:bodyPr>
          <a:lstStyle/>
          <a:p>
            <a:pPr marL="0" marR="0" indent="0">
              <a:lnSpc>
                <a:spcPct val="178000"/>
              </a:lnSpc>
            </a:pPr>
            <a:r>
              <a:rPr lang="ru" sz="2000" b="1" dirty="0">
                <a:latin typeface="Arial"/>
              </a:rPr>
              <a:t>Европа Россия</a:t>
            </a:r>
          </a:p>
          <a:p>
            <a:pPr marL="0" marR="0" indent="0">
              <a:lnSpc>
                <a:spcPct val="178000"/>
              </a:lnSpc>
            </a:pPr>
            <a:r>
              <a:rPr lang="ru" sz="2000" b="1" dirty="0">
                <a:latin typeface="Arial"/>
              </a:rPr>
              <a:t>СНГ</a:t>
            </a:r>
          </a:p>
          <a:p>
            <a:pPr marL="0" marR="0" indent="0">
              <a:lnSpc>
                <a:spcPct val="178000"/>
              </a:lnSpc>
            </a:pPr>
            <a:r>
              <a:rPr lang="ru" sz="2000" b="1" dirty="0">
                <a:latin typeface="Arial"/>
              </a:rPr>
              <a:t>США</a:t>
            </a:r>
          </a:p>
          <a:p>
            <a:pPr marL="0" marR="0" indent="0">
              <a:lnSpc>
                <a:spcPct val="178000"/>
              </a:lnSpc>
            </a:pPr>
            <a:r>
              <a:rPr lang="ru" sz="2000" b="1" dirty="0">
                <a:latin typeface="Arial"/>
              </a:rPr>
              <a:t>Южная Америка</a:t>
            </a:r>
          </a:p>
          <a:p>
            <a:pPr marL="0" marR="0" indent="0">
              <a:lnSpc>
                <a:spcPct val="178000"/>
              </a:lnSpc>
            </a:pPr>
            <a:r>
              <a:rPr lang="ru" sz="2000" b="1" dirty="0">
                <a:latin typeface="Arial"/>
              </a:rPr>
              <a:t>Африка</a:t>
            </a:r>
          </a:p>
          <a:p>
            <a:pPr marL="0" marR="0" indent="0">
              <a:lnSpc>
                <a:spcPct val="178000"/>
              </a:lnSpc>
            </a:pPr>
            <a:r>
              <a:rPr lang="ru" sz="2000" b="1" dirty="0">
                <a:latin typeface="Arial"/>
              </a:rPr>
              <a:t>Азия</a:t>
            </a:r>
          </a:p>
          <a:p>
            <a:pPr marL="0" marR="0" indent="0">
              <a:lnSpc>
                <a:spcPct val="178000"/>
              </a:lnSpc>
            </a:pPr>
            <a:r>
              <a:rPr lang="ru" sz="2000" b="1" dirty="0">
                <a:latin typeface="Arial"/>
              </a:rPr>
              <a:t>Индия Австралия Новая Зеландия</a:t>
            </a:r>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65300" y="124786"/>
            <a:ext cx="10140950" cy="750407"/>
          </a:xfrm>
          <a:prstGeom prst="rect">
            <a:avLst/>
          </a:prstGeom>
        </p:spPr>
        <p:style>
          <a:lnRef idx="2">
            <a:schemeClr val="dk1"/>
          </a:lnRef>
          <a:fillRef idx="1">
            <a:schemeClr val="lt1"/>
          </a:fillRef>
          <a:effectRef idx="0">
            <a:schemeClr val="dk1"/>
          </a:effectRef>
          <a:fontRef idx="minor">
            <a:schemeClr val="dk1"/>
          </a:fontRef>
        </p:style>
        <p:txBody>
          <a:bodyPr wrap="none" lIns="0" tIns="0" rIns="0" bIns="0" anchor="ctr" anchorCtr="0">
            <a:noAutofit/>
          </a:bodyPr>
          <a:lstStyle/>
          <a:p>
            <a:pPr algn="ctr">
              <a:spcBef>
                <a:spcPts val="630"/>
              </a:spcBef>
            </a:pPr>
            <a:r>
              <a:rPr lang="ru" sz="2800" dirty="0">
                <a:solidFill>
                  <a:schemeClr val="tx1"/>
                </a:solidFill>
                <a:latin typeface="Arial" panose="020B0604020202020204" pitchFamily="34" charset="0"/>
                <a:cs typeface="Arial" panose="020B0604020202020204" pitchFamily="34" charset="0"/>
              </a:rPr>
              <a:t>     </a:t>
            </a:r>
            <a:r>
              <a:rPr lang="en-US" sz="2800" b="1" dirty="0" err="1">
                <a:latin typeface="Arial"/>
              </a:rPr>
              <a:t>Isolcell</a:t>
            </a:r>
            <a:r>
              <a:rPr lang="ru" sz="2800" b="1" dirty="0">
                <a:solidFill>
                  <a:schemeClr val="tx1"/>
                </a:solidFill>
                <a:latin typeface="Arial" panose="020B0604020202020204" pitchFamily="34" charset="0"/>
                <a:cs typeface="Arial" panose="020B0604020202020204" pitchFamily="34" charset="0"/>
              </a:rPr>
              <a:t> исследовательские лаборатории в мире</a:t>
            </a:r>
          </a:p>
        </p:txBody>
      </p:sp>
      <p:sp>
        <p:nvSpPr>
          <p:cNvPr id="4" name="Прямоугольник 3"/>
          <p:cNvSpPr/>
          <p:nvPr/>
        </p:nvSpPr>
        <p:spPr>
          <a:xfrm>
            <a:off x="568755" y="1065693"/>
            <a:ext cx="12309045" cy="8578996"/>
          </a:xfrm>
          <a:prstGeom prst="rect">
            <a:avLst/>
          </a:prstGeom>
          <a:solidFill>
            <a:srgbClr val="FFFFFF"/>
          </a:solidFill>
        </p:spPr>
        <p:txBody>
          <a:bodyPr lIns="0" tIns="0" rIns="0" bIns="0">
            <a:noAutofit/>
          </a:bodyPr>
          <a:lstStyle/>
          <a:p>
            <a:pPr marL="0" marR="0" indent="0" defTabSz="252603">
              <a:spcAft>
                <a:spcPts val="210"/>
              </a:spcAft>
              <a:tabLst>
                <a:tab pos="252603" algn="l"/>
              </a:tabLst>
            </a:pPr>
            <a:r>
              <a:rPr lang="ru" sz="2000" dirty="0">
                <a:latin typeface="Arial" panose="020B0604020202020204" pitchFamily="34" charset="0"/>
                <a:cs typeface="Arial" panose="020B0604020202020204" pitchFamily="34" charset="0"/>
              </a:rPr>
              <a:t>1)</a:t>
            </a:r>
            <a:r>
              <a:rPr lang="en-US" sz="2000" dirty="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CENTRO SPERIMENTALE AGRARIO LAIMBURG (ITALY)</a:t>
            </a:r>
          </a:p>
          <a:p>
            <a:pPr marL="0" marR="0" indent="0" defTabSz="277241">
              <a:spcAft>
                <a:spcPts val="210"/>
              </a:spcAft>
              <a:tabLst>
                <a:tab pos="277241" algn="l"/>
              </a:tabLst>
            </a:pPr>
            <a:r>
              <a:rPr lang="en-US" sz="2000" dirty="0">
                <a:latin typeface="Arial" panose="020B0604020202020204" pitchFamily="34" charset="0"/>
                <a:cs typeface="Arial" panose="020B0604020202020204" pitchFamily="34" charset="0"/>
              </a:rPr>
              <a:t>2)	</a:t>
            </a:r>
            <a:r>
              <a:rPr lang="ru-RU"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CRIOF-UNIVERSITA’ DI BOLOGNA (ITALY)</a:t>
            </a:r>
          </a:p>
          <a:p>
            <a:pPr marL="457200" marR="0" indent="-457200" defTabSz="274574">
              <a:spcAft>
                <a:spcPts val="210"/>
              </a:spcAft>
              <a:buAutoNum type="arabicParenR" startAt="3"/>
              <a:tabLst>
                <a:tab pos="274574" algn="l"/>
              </a:tabLst>
            </a:pPr>
            <a:r>
              <a:rPr lang="en-US" sz="2000" dirty="0">
                <a:latin typeface="Arial" panose="020B0604020202020204" pitchFamily="34" charset="0"/>
                <a:cs typeface="Arial" panose="020B0604020202020204" pitchFamily="34" charset="0"/>
              </a:rPr>
              <a:t>I.V.T.P.A. ISTITUTO PER LA VALORIZZAZIONE TECNOLOGICA DI PRODOTTI AGRICOLI - MILANO </a:t>
            </a:r>
            <a:r>
              <a:rPr lang="ru-RU" sz="2000" dirty="0">
                <a:latin typeface="Arial" panose="020B0604020202020204" pitchFamily="34" charset="0"/>
                <a:cs typeface="Arial" panose="020B0604020202020204" pitchFamily="34" charset="0"/>
              </a:rPr>
              <a:t>   </a:t>
            </a:r>
          </a:p>
          <a:p>
            <a:pPr marR="0" defTabSz="274574">
              <a:spcAft>
                <a:spcPts val="210"/>
              </a:spcAft>
              <a:tabLst>
                <a:tab pos="274574" algn="l"/>
              </a:tabLst>
            </a:pPr>
            <a:r>
              <a:rPr lang="ru-RU"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(ITALY)</a:t>
            </a:r>
          </a:p>
          <a:p>
            <a:pPr marL="0" marR="0" indent="0" defTabSz="282448">
              <a:spcAft>
                <a:spcPts val="210"/>
              </a:spcAft>
              <a:tabLst>
                <a:tab pos="282448" algn="l"/>
              </a:tabLst>
            </a:pPr>
            <a:r>
              <a:rPr lang="en-US" sz="2000" dirty="0">
                <a:latin typeface="Arial" panose="020B0604020202020204" pitchFamily="34" charset="0"/>
                <a:cs typeface="Arial" panose="020B0604020202020204" pitchFamily="34" charset="0"/>
              </a:rPr>
              <a:t>4)	</a:t>
            </a:r>
            <a:r>
              <a:rPr lang="ru-RU"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RESEARCH CENTRE FOR FRUIT GROWING-HAIDEGG (AUSTRIA)</a:t>
            </a:r>
          </a:p>
          <a:p>
            <a:pPr marL="0" marR="0" indent="0" defTabSz="274574">
              <a:spcAft>
                <a:spcPts val="210"/>
              </a:spcAft>
              <a:tabLst>
                <a:tab pos="274574" algn="l"/>
              </a:tabLst>
            </a:pPr>
            <a:r>
              <a:rPr lang="en-US" sz="2000" dirty="0">
                <a:latin typeface="Arial" panose="020B0604020202020204" pitchFamily="34" charset="0"/>
                <a:cs typeface="Arial" panose="020B0604020202020204" pitchFamily="34" charset="0"/>
              </a:rPr>
              <a:t>5)	</a:t>
            </a:r>
            <a:r>
              <a:rPr lang="ru-RU"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OBSTBAUVERSUCHANSTALT YORK (GERMANY)</a:t>
            </a:r>
          </a:p>
          <a:p>
            <a:pPr marL="0" marR="0" indent="0" defTabSz="277241">
              <a:spcAft>
                <a:spcPts val="210"/>
              </a:spcAft>
              <a:tabLst>
                <a:tab pos="277241" algn="l"/>
              </a:tabLst>
            </a:pPr>
            <a:r>
              <a:rPr lang="en-US" sz="2000" dirty="0">
                <a:latin typeface="Arial" panose="020B0604020202020204" pitchFamily="34" charset="0"/>
                <a:cs typeface="Arial" panose="020B0604020202020204" pitchFamily="34" charset="0"/>
              </a:rPr>
              <a:t>6)	</a:t>
            </a:r>
            <a:r>
              <a:rPr lang="ru-RU"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KOMPETENZZENTRUM FUER OBSTBAU BODENSEE -BAVENDORF (GERMANY)</a:t>
            </a:r>
          </a:p>
          <a:p>
            <a:pPr marL="0" marR="0" indent="0" defTabSz="274574">
              <a:spcAft>
                <a:spcPts val="210"/>
              </a:spcAft>
              <a:tabLst>
                <a:tab pos="274574" algn="l"/>
              </a:tabLst>
            </a:pPr>
            <a:r>
              <a:rPr lang="en-US" sz="2000" dirty="0">
                <a:latin typeface="Arial" panose="020B0604020202020204" pitchFamily="34" charset="0"/>
                <a:cs typeface="Arial" panose="020B0604020202020204" pitchFamily="34" charset="0"/>
              </a:rPr>
              <a:t>7)	</a:t>
            </a:r>
            <a:r>
              <a:rPr lang="ru-RU"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FORSCHUNGSANSTALT AGRISCOPE - WAEDENSWILL (SWISS)</a:t>
            </a:r>
          </a:p>
          <a:p>
            <a:pPr marL="0" marR="0" indent="0" defTabSz="277241">
              <a:spcAft>
                <a:spcPts val="210"/>
              </a:spcAft>
              <a:tabLst>
                <a:tab pos="277241" algn="l"/>
              </a:tabLst>
            </a:pPr>
            <a:r>
              <a:rPr lang="en-US" sz="2000" dirty="0">
                <a:latin typeface="Arial" panose="020B0604020202020204" pitchFamily="34" charset="0"/>
                <a:cs typeface="Arial" panose="020B0604020202020204" pitchFamily="34" charset="0"/>
              </a:rPr>
              <a:t>8)	</a:t>
            </a:r>
            <a:r>
              <a:rPr lang="ru-RU"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C.T.F.L. SAINT REMY DE PROVENCE (FRANCE)</a:t>
            </a:r>
          </a:p>
          <a:p>
            <a:pPr marL="0" marR="0" indent="0" defTabSz="277241">
              <a:spcAft>
                <a:spcPts val="210"/>
              </a:spcAft>
              <a:tabLst>
                <a:tab pos="277241" algn="l"/>
              </a:tabLst>
            </a:pPr>
            <a:r>
              <a:rPr lang="en-US" sz="2000" dirty="0">
                <a:latin typeface="Arial" panose="020B0604020202020204" pitchFamily="34" charset="0"/>
                <a:cs typeface="Arial" panose="020B0604020202020204" pitchFamily="34" charset="0"/>
              </a:rPr>
              <a:t>9)	</a:t>
            </a:r>
            <a:r>
              <a:rPr lang="ru-RU"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C.T.F.L. LA MORINIERE (FRANCE)</a:t>
            </a:r>
          </a:p>
          <a:p>
            <a:pPr marL="0" marR="0" indent="0" defTabSz="348361">
              <a:spcAft>
                <a:spcPts val="210"/>
              </a:spcAft>
              <a:tabLst>
                <a:tab pos="348361" algn="l"/>
              </a:tabLst>
            </a:pPr>
            <a:r>
              <a:rPr lang="en-US" sz="2000" dirty="0">
                <a:latin typeface="Arial" panose="020B0604020202020204" pitchFamily="34" charset="0"/>
                <a:cs typeface="Arial" panose="020B0604020202020204" pitchFamily="34" charset="0"/>
              </a:rPr>
              <a:t>10) RESEARCH INSTITUTE OF POMOLOGY AND FLORICOLTURE-SKIERNEVICE (POLAND)</a:t>
            </a:r>
          </a:p>
          <a:p>
            <a:pPr marL="0" marR="0" indent="0">
              <a:spcAft>
                <a:spcPts val="210"/>
              </a:spcAft>
            </a:pPr>
            <a:r>
              <a:rPr lang="en-US" sz="2000" dirty="0">
                <a:latin typeface="Arial" panose="020B0604020202020204" pitchFamily="34" charset="0"/>
                <a:cs typeface="Arial" panose="020B0604020202020204" pitchFamily="34" charset="0"/>
              </a:rPr>
              <a:t>11) AARHUS UNIVERSITY - FACULTY OF AGRICOLTURAL SCIENCES (DENMARK)</a:t>
            </a:r>
          </a:p>
          <a:p>
            <a:pPr marL="0" marR="0" indent="0" defTabSz="348361">
              <a:spcAft>
                <a:spcPts val="210"/>
              </a:spcAft>
              <a:tabLst>
                <a:tab pos="348361" algn="l"/>
              </a:tabLst>
            </a:pPr>
            <a:r>
              <a:rPr lang="en-US" sz="2000" dirty="0">
                <a:latin typeface="Arial" panose="020B0604020202020204" pitchFamily="34" charset="0"/>
                <a:cs typeface="Arial" panose="020B0604020202020204" pitchFamily="34" charset="0"/>
              </a:rPr>
              <a:t>12) </a:t>
            </a:r>
            <a:r>
              <a:rPr lang="ru-RU"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EASTMALLING RESEARCH INSTITUTE (U.K.)</a:t>
            </a:r>
          </a:p>
          <a:p>
            <a:pPr marL="0" marR="0" indent="0" defTabSz="348361">
              <a:spcAft>
                <a:spcPts val="210"/>
              </a:spcAft>
              <a:tabLst>
                <a:tab pos="348361" algn="l"/>
              </a:tabLst>
            </a:pPr>
            <a:r>
              <a:rPr lang="en-US" sz="2000" dirty="0">
                <a:latin typeface="Arial" panose="020B0604020202020204" pitchFamily="34" charset="0"/>
                <a:cs typeface="Arial" panose="020B0604020202020204" pitchFamily="34" charset="0"/>
              </a:rPr>
              <a:t>13) </a:t>
            </a:r>
            <a:r>
              <a:rPr lang="ru-RU"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AFBI HORTICULTURE-LOUGHGALL - NORTHERN IRELAND (UK)</a:t>
            </a:r>
          </a:p>
          <a:p>
            <a:pPr marL="0" marR="0" indent="0">
              <a:spcAft>
                <a:spcPts val="210"/>
              </a:spcAft>
            </a:pPr>
            <a:r>
              <a:rPr lang="en-US" sz="2000" dirty="0">
                <a:latin typeface="Arial" panose="020B0604020202020204" pitchFamily="34" charset="0"/>
                <a:cs typeface="Arial" panose="020B0604020202020204" pitchFamily="34" charset="0"/>
              </a:rPr>
              <a:t>14)</a:t>
            </a:r>
            <a:r>
              <a:rPr lang="ru-RU"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MARIEM-EGIRDIR (TURKEY)</a:t>
            </a:r>
          </a:p>
          <a:p>
            <a:pPr marL="0" marR="0" indent="0">
              <a:spcAft>
                <a:spcPts val="210"/>
              </a:spcAft>
            </a:pPr>
            <a:r>
              <a:rPr lang="en-US" sz="2000" dirty="0">
                <a:latin typeface="Arial" panose="020B0604020202020204" pitchFamily="34" charset="0"/>
                <a:cs typeface="Arial" panose="020B0604020202020204" pitchFamily="34" charset="0"/>
              </a:rPr>
              <a:t>15)</a:t>
            </a:r>
            <a:r>
              <a:rPr lang="ru-RU"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ECS LABORATUVAR-IZMIR (TURKEY)</a:t>
            </a:r>
          </a:p>
          <a:p>
            <a:pPr marL="0" marR="0" indent="0">
              <a:spcAft>
                <a:spcPts val="210"/>
              </a:spcAft>
            </a:pPr>
            <a:r>
              <a:rPr lang="en-US" sz="2000" dirty="0">
                <a:latin typeface="Arial" panose="020B0604020202020204" pitchFamily="34" charset="0"/>
                <a:cs typeface="Arial" panose="020B0604020202020204" pitchFamily="34" charset="0"/>
              </a:rPr>
              <a:t>16) </a:t>
            </a:r>
            <a:r>
              <a:rPr lang="ru-RU"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MICHURINSK STATE AGRICULTURAL UNIVERSITY (RUSSIA)</a:t>
            </a:r>
          </a:p>
          <a:p>
            <a:pPr marL="0" marR="0" indent="0" defTabSz="348361">
              <a:spcAft>
                <a:spcPts val="210"/>
              </a:spcAft>
              <a:tabLst>
                <a:tab pos="348361" algn="l"/>
              </a:tabLst>
            </a:pPr>
            <a:r>
              <a:rPr lang="en-US" sz="2000" dirty="0">
                <a:latin typeface="Arial" panose="020B0604020202020204" pitchFamily="34" charset="0"/>
                <a:cs typeface="Arial" panose="020B0604020202020204" pitchFamily="34" charset="0"/>
              </a:rPr>
              <a:t>12)</a:t>
            </a:r>
            <a:r>
              <a:rPr lang="ru-RU"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FRUIT STORAGE RESEARCH LABORATORY - KIRIAT SHIMONA (ISRAEL)</a:t>
            </a:r>
          </a:p>
          <a:p>
            <a:pPr marL="0" marR="0" indent="0" defTabSz="348361">
              <a:spcAft>
                <a:spcPts val="210"/>
              </a:spcAft>
              <a:tabLst>
                <a:tab pos="348361" algn="l"/>
              </a:tabLst>
            </a:pPr>
            <a:r>
              <a:rPr lang="en-US" sz="2000" dirty="0">
                <a:latin typeface="Arial" panose="020B0604020202020204" pitchFamily="34" charset="0"/>
                <a:cs typeface="Arial" panose="020B0604020202020204" pitchFamily="34" charset="0"/>
              </a:rPr>
              <a:t>13)</a:t>
            </a:r>
            <a:r>
              <a:rPr lang="ru-RU"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ATLANTIC FOOD AND HORTICOLTURE RESEARCH CENTRE- KENTVILLE (CANADA)</a:t>
            </a:r>
          </a:p>
          <a:p>
            <a:pPr marL="0" marR="0" indent="0" defTabSz="348361">
              <a:spcAft>
                <a:spcPts val="210"/>
              </a:spcAft>
              <a:tabLst>
                <a:tab pos="348361" algn="l"/>
              </a:tabLst>
            </a:pPr>
            <a:r>
              <a:rPr lang="en-US" sz="2000" dirty="0">
                <a:latin typeface="Arial" panose="020B0604020202020204" pitchFamily="34" charset="0"/>
                <a:cs typeface="Arial" panose="020B0604020202020204" pitchFamily="34" charset="0"/>
              </a:rPr>
              <a:t>14)</a:t>
            </a:r>
            <a:r>
              <a:rPr lang="ru-RU"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CORNELL UNIVERSITY (USA)</a:t>
            </a:r>
          </a:p>
          <a:p>
            <a:pPr marL="0" marR="0" indent="0" defTabSz="348361">
              <a:spcAft>
                <a:spcPts val="210"/>
              </a:spcAft>
              <a:tabLst>
                <a:tab pos="348361" algn="l"/>
              </a:tabLst>
            </a:pPr>
            <a:r>
              <a:rPr lang="en-US" sz="2000" dirty="0">
                <a:latin typeface="Arial" panose="020B0604020202020204" pitchFamily="34" charset="0"/>
                <a:cs typeface="Arial" panose="020B0604020202020204" pitchFamily="34" charset="0"/>
              </a:rPr>
              <a:t>15)</a:t>
            </a:r>
            <a:r>
              <a:rPr lang="ru-RU"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UNIVERSIDADE FEDERAL DE SANTA MARIA-RS (BRASIL)</a:t>
            </a:r>
          </a:p>
          <a:p>
            <a:pPr marL="0" marR="0" indent="0" defTabSz="348361">
              <a:spcAft>
                <a:spcPts val="210"/>
              </a:spcAft>
              <a:tabLst>
                <a:tab pos="348361" algn="l"/>
              </a:tabLst>
            </a:pPr>
            <a:r>
              <a:rPr lang="en-US" sz="2000" dirty="0">
                <a:latin typeface="Arial" panose="020B0604020202020204" pitchFamily="34" charset="0"/>
                <a:cs typeface="Arial" panose="020B0604020202020204" pitchFamily="34" charset="0"/>
              </a:rPr>
              <a:t>16)</a:t>
            </a:r>
            <a:r>
              <a:rPr lang="ru-RU"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EPAGRI </a:t>
            </a:r>
            <a:r>
              <a:rPr lang="ru"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UDESC -CACADOR (BRASIL)</a:t>
            </a:r>
          </a:p>
          <a:p>
            <a:pPr marL="0" marR="0" indent="0" defTabSz="348361">
              <a:spcAft>
                <a:spcPts val="210"/>
              </a:spcAft>
              <a:tabLst>
                <a:tab pos="348361" algn="l"/>
              </a:tabLst>
            </a:pPr>
            <a:r>
              <a:rPr lang="en-US" sz="2000" dirty="0">
                <a:latin typeface="Arial" panose="020B0604020202020204" pitchFamily="34" charset="0"/>
                <a:cs typeface="Arial" panose="020B0604020202020204" pitchFamily="34" charset="0"/>
              </a:rPr>
              <a:t>17)</a:t>
            </a:r>
            <a:r>
              <a:rPr lang="ru-RU"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I.N.T.A.- RIO NEGRO (ARGENTINA)</a:t>
            </a:r>
          </a:p>
          <a:p>
            <a:pPr marL="0" marR="0" indent="0" defTabSz="348361">
              <a:spcAft>
                <a:spcPts val="210"/>
              </a:spcAft>
              <a:tabLst>
                <a:tab pos="348361" algn="l"/>
              </a:tabLst>
            </a:pPr>
            <a:r>
              <a:rPr lang="en-US" sz="2000" dirty="0">
                <a:latin typeface="Arial" panose="020B0604020202020204" pitchFamily="34" charset="0"/>
                <a:cs typeface="Arial" panose="020B0604020202020204" pitchFamily="34" charset="0"/>
              </a:rPr>
              <a:t>18)</a:t>
            </a:r>
            <a:r>
              <a:rPr lang="ru-RU"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ISTITUTO DE INVESTIGATION POMACEA - UNIVERSTA' DE TALCA (CILE)</a:t>
            </a:r>
          </a:p>
          <a:p>
            <a:pPr marL="0" marR="0" indent="0" defTabSz="348361">
              <a:spcAft>
                <a:spcPts val="210"/>
              </a:spcAft>
              <a:tabLst>
                <a:tab pos="348361" algn="l"/>
              </a:tabLst>
            </a:pPr>
            <a:r>
              <a:rPr lang="en-US" sz="2000" dirty="0">
                <a:latin typeface="Arial" panose="020B0604020202020204" pitchFamily="34" charset="0"/>
                <a:cs typeface="Arial" panose="020B0604020202020204" pitchFamily="34" charset="0"/>
              </a:rPr>
              <a:t>19)</a:t>
            </a:r>
            <a:r>
              <a:rPr lang="ru-RU"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HORT RESEARCH INSTITUTE (NEW ZELAND)</a:t>
            </a:r>
          </a:p>
          <a:p>
            <a:pPr marL="0" marR="0" indent="0" defTabSz="377317">
              <a:tabLst>
                <a:tab pos="377317" algn="l"/>
              </a:tabLst>
            </a:pPr>
            <a:r>
              <a:rPr lang="en-US" sz="2000" dirty="0">
                <a:latin typeface="Arial" panose="020B0604020202020204" pitchFamily="34" charset="0"/>
                <a:cs typeface="Arial" panose="020B0604020202020204" pitchFamily="34" charset="0"/>
              </a:rPr>
              <a:t>20)</a:t>
            </a:r>
            <a:r>
              <a:rPr lang="ru-RU"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INFRUTECH-STELLENBOSH (SOUTH AFRICA)</a:t>
            </a:r>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7245" y="5285232"/>
            <a:ext cx="6184392" cy="3209544"/>
          </a:xfrm>
          <a:prstGeom prst="rect">
            <a:avLst/>
          </a:prstGeom>
        </p:spPr>
      </p:pic>
      <p:pic>
        <p:nvPicPr>
          <p:cNvPr id="3" name="Рисунок 2"/>
          <p:cNvPicPr>
            <a:picLocks noChangeAspect="1"/>
          </p:cNvPicPr>
          <p:nvPr/>
        </p:nvPicPr>
        <p:blipFill>
          <a:blip r:embed="rId3"/>
          <a:stretch>
            <a:fillRect/>
          </a:stretch>
        </p:blipFill>
        <p:spPr>
          <a:xfrm>
            <a:off x="6785864" y="1725168"/>
            <a:ext cx="6192012" cy="6769608"/>
          </a:xfrm>
          <a:prstGeom prst="rect">
            <a:avLst/>
          </a:prstGeom>
        </p:spPr>
      </p:pic>
      <p:sp>
        <p:nvSpPr>
          <p:cNvPr id="6" name="Прямоугольник 5"/>
          <p:cNvSpPr/>
          <p:nvPr/>
        </p:nvSpPr>
        <p:spPr>
          <a:xfrm>
            <a:off x="345186" y="1394460"/>
            <a:ext cx="6440678" cy="3774440"/>
          </a:xfrm>
          <a:prstGeom prst="rect">
            <a:avLst/>
          </a:prstGeom>
          <a:solidFill>
            <a:srgbClr val="FFFFFF"/>
          </a:solidFill>
        </p:spPr>
        <p:txBody>
          <a:bodyPr lIns="0" tIns="0" rIns="0" bIns="0">
            <a:noAutofit/>
          </a:bodyPr>
          <a:lstStyle/>
          <a:p>
            <a:pPr marL="0" marR="0" indent="0" defTabSz="387096">
              <a:spcAft>
                <a:spcPts val="630"/>
              </a:spcAft>
              <a:tabLst>
                <a:tab pos="387096" algn="l"/>
              </a:tabLst>
            </a:pPr>
            <a:r>
              <a:rPr lang="ru" sz="2000" dirty="0">
                <a:latin typeface="Arial"/>
              </a:rPr>
              <a:t>•	Продукты для герметизации камер хранения</a:t>
            </a:r>
          </a:p>
          <a:p>
            <a:pPr marL="0" marR="0" indent="0" defTabSz="387096">
              <a:spcAft>
                <a:spcPts val="630"/>
              </a:spcAft>
              <a:tabLst>
                <a:tab pos="387096" algn="l"/>
              </a:tabLst>
            </a:pPr>
            <a:r>
              <a:rPr lang="ru" sz="2000" dirty="0">
                <a:latin typeface="Arial"/>
              </a:rPr>
              <a:t>•	Генераторы Азота </a:t>
            </a:r>
            <a:r>
              <a:rPr lang="en-US" sz="2000" dirty="0">
                <a:latin typeface="Arial"/>
              </a:rPr>
              <a:t>(PSA </a:t>
            </a:r>
            <a:r>
              <a:rPr lang="ru" sz="2000" dirty="0">
                <a:latin typeface="Arial"/>
              </a:rPr>
              <a:t>и </a:t>
            </a:r>
            <a:r>
              <a:rPr lang="en-US" sz="2000" dirty="0">
                <a:latin typeface="Arial"/>
              </a:rPr>
              <a:t>VPSA)</a:t>
            </a:r>
          </a:p>
          <a:p>
            <a:pPr marL="0" marR="0" indent="0" defTabSz="387096">
              <a:spcAft>
                <a:spcPts val="630"/>
              </a:spcAft>
              <a:tabLst>
                <a:tab pos="387096" algn="l"/>
              </a:tabLst>
            </a:pPr>
            <a:r>
              <a:rPr lang="ru" sz="2000" dirty="0">
                <a:latin typeface="Arial"/>
              </a:rPr>
              <a:t>•	Абсорберы Углекислого Газа</a:t>
            </a:r>
          </a:p>
          <a:p>
            <a:pPr marL="0" marR="0" indent="0" defTabSz="387096">
              <a:spcAft>
                <a:spcPts val="630"/>
              </a:spcAft>
              <a:tabLst>
                <a:tab pos="387096" algn="l"/>
              </a:tabLst>
            </a:pPr>
            <a:r>
              <a:rPr lang="ru" sz="2000" dirty="0">
                <a:latin typeface="Arial"/>
              </a:rPr>
              <a:t>•	Конвертеры Этилена</a:t>
            </a:r>
          </a:p>
          <a:p>
            <a:pPr marL="0" marR="0" indent="0" defTabSz="387096">
              <a:spcAft>
                <a:spcPts val="630"/>
              </a:spcAft>
              <a:tabLst>
                <a:tab pos="387096" algn="l"/>
              </a:tabLst>
            </a:pPr>
            <a:r>
              <a:rPr lang="ru" sz="2000" dirty="0">
                <a:latin typeface="Arial"/>
              </a:rPr>
              <a:t>•	Газ Анализаторы (стационарные и мобильные)</a:t>
            </a:r>
          </a:p>
          <a:p>
            <a:pPr defTabSz="387096">
              <a:spcAft>
                <a:spcPts val="630"/>
              </a:spcAft>
              <a:tabLst>
                <a:tab pos="387096" algn="l"/>
              </a:tabLst>
            </a:pPr>
            <a:r>
              <a:rPr lang="ru" sz="2000" dirty="0">
                <a:latin typeface="Arial"/>
              </a:rPr>
              <a:t>•	</a:t>
            </a:r>
            <a:r>
              <a:rPr lang="ru-RU" sz="2000" dirty="0">
                <a:latin typeface="Arial"/>
              </a:rPr>
              <a:t>Программное обеспечение «</a:t>
            </a:r>
            <a:r>
              <a:rPr lang="en-US" sz="2000" dirty="0">
                <a:latin typeface="Arial"/>
              </a:rPr>
              <a:t>ISOLCELL-ISOSOFT»</a:t>
            </a:r>
            <a:endParaRPr lang="ru-RU" sz="2000" dirty="0">
              <a:latin typeface="Arial"/>
            </a:endParaRPr>
          </a:p>
          <a:p>
            <a:pPr defTabSz="387096">
              <a:spcAft>
                <a:spcPts val="630"/>
              </a:spcAft>
              <a:tabLst>
                <a:tab pos="387096" algn="l"/>
              </a:tabLst>
            </a:pPr>
            <a:r>
              <a:rPr lang="ru" sz="2000" dirty="0">
                <a:latin typeface="Arial"/>
              </a:rPr>
              <a:t>•	Ионизатор </a:t>
            </a:r>
            <a:r>
              <a:rPr lang="en-US" sz="2000" dirty="0">
                <a:latin typeface="Arial"/>
              </a:rPr>
              <a:t>AEROCLEAN</a:t>
            </a:r>
          </a:p>
          <a:p>
            <a:pPr defTabSz="387096">
              <a:tabLst>
                <a:tab pos="387096" algn="l"/>
              </a:tabLst>
            </a:pPr>
            <a:r>
              <a:rPr lang="ru" sz="2000" dirty="0">
                <a:latin typeface="Arial"/>
              </a:rPr>
              <a:t>•	Оборудование для Лабораторных исследований</a:t>
            </a:r>
          </a:p>
          <a:p>
            <a:pPr defTabSz="387096">
              <a:tabLst>
                <a:tab pos="387096" algn="l"/>
              </a:tabLst>
            </a:pPr>
            <a:r>
              <a:rPr lang="ru" sz="2000" dirty="0">
                <a:solidFill>
                  <a:prstClr val="black"/>
                </a:solidFill>
                <a:latin typeface="Arial"/>
              </a:rPr>
              <a:t>•     </a:t>
            </a:r>
            <a:r>
              <a:rPr lang="ru" sz="2000" dirty="0">
                <a:latin typeface="Arial"/>
              </a:rPr>
              <a:t>Холодильное оборудование – инжиниринг.</a:t>
            </a:r>
          </a:p>
          <a:p>
            <a:pPr marL="0" marR="0" indent="0" defTabSz="387096">
              <a:tabLst>
                <a:tab pos="387096" algn="l"/>
              </a:tabLst>
            </a:pPr>
            <a:endParaRPr lang="ru" sz="2000" dirty="0">
              <a:latin typeface="Arial"/>
            </a:endParaRPr>
          </a:p>
        </p:txBody>
      </p:sp>
      <p:sp>
        <p:nvSpPr>
          <p:cNvPr id="7" name="Прямоугольник 6">
            <a:extLst>
              <a:ext uri="{FF2B5EF4-FFF2-40B4-BE49-F238E27FC236}">
                <a16:creationId xmlns:a16="http://schemas.microsoft.com/office/drawing/2014/main" id="{D33A45F2-0B68-7CAA-400C-3E60C5CDC802}"/>
              </a:ext>
            </a:extLst>
          </p:cNvPr>
          <p:cNvSpPr/>
          <p:nvPr/>
        </p:nvSpPr>
        <p:spPr>
          <a:xfrm>
            <a:off x="813689" y="330318"/>
            <a:ext cx="11944350" cy="685682"/>
          </a:xfrm>
          <a:prstGeom prst="rect">
            <a:avLst/>
          </a:prstGeom>
        </p:spPr>
        <p:style>
          <a:lnRef idx="2">
            <a:schemeClr val="dk1"/>
          </a:lnRef>
          <a:fillRef idx="1">
            <a:schemeClr val="lt1"/>
          </a:fillRef>
          <a:effectRef idx="0">
            <a:schemeClr val="dk1"/>
          </a:effectRef>
          <a:fontRef idx="minor">
            <a:schemeClr val="dk1"/>
          </a:fontRef>
        </p:style>
        <p:txBody>
          <a:bodyPr wrap="none" lIns="0" tIns="0" rIns="0" bIns="0" anchor="ctr" anchorCtr="0">
            <a:noAutofit/>
          </a:bodyPr>
          <a:lstStyle/>
          <a:p>
            <a:pPr algn="ctr">
              <a:spcBef>
                <a:spcPts val="630"/>
              </a:spcBef>
            </a:pPr>
            <a:r>
              <a:rPr lang="ru" sz="2800" b="1" dirty="0">
                <a:solidFill>
                  <a:schemeClr val="tx1"/>
                </a:solidFill>
                <a:latin typeface="Arial" panose="020B0604020202020204" pitchFamily="34" charset="0"/>
                <a:cs typeface="Arial" panose="020B0604020202020204" pitchFamily="34" charset="0"/>
              </a:rPr>
              <a:t>Уникальные решения для РГС – производство </a:t>
            </a:r>
            <a:r>
              <a:rPr lang="en-US" sz="2800" b="1" dirty="0" err="1">
                <a:latin typeface="Arial"/>
              </a:rPr>
              <a:t>Isolcell</a:t>
            </a:r>
            <a:endParaRPr lang="en-US" sz="2800" b="1" dirty="0">
              <a:latin typeface="Arial"/>
            </a:endParaRP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37493" y="1434662"/>
            <a:ext cx="12194627" cy="2967858"/>
          </a:xfrm>
          <a:prstGeom prst="rect">
            <a:avLst/>
          </a:prstGeom>
        </p:spPr>
      </p:pic>
      <p:pic>
        <p:nvPicPr>
          <p:cNvPr id="3" name="Рисунок 2"/>
          <p:cNvPicPr>
            <a:picLocks noChangeAspect="1"/>
          </p:cNvPicPr>
          <p:nvPr/>
        </p:nvPicPr>
        <p:blipFill>
          <a:blip r:embed="rId3"/>
          <a:stretch>
            <a:fillRect/>
          </a:stretch>
        </p:blipFill>
        <p:spPr>
          <a:xfrm>
            <a:off x="547851" y="6081548"/>
            <a:ext cx="3669424" cy="2455479"/>
          </a:xfrm>
          <a:prstGeom prst="rect">
            <a:avLst/>
          </a:prstGeom>
        </p:spPr>
      </p:pic>
      <p:pic>
        <p:nvPicPr>
          <p:cNvPr id="4" name="Рисунок 3"/>
          <p:cNvPicPr>
            <a:picLocks noChangeAspect="1"/>
          </p:cNvPicPr>
          <p:nvPr/>
        </p:nvPicPr>
        <p:blipFill>
          <a:blip r:embed="rId4"/>
          <a:stretch>
            <a:fillRect/>
          </a:stretch>
        </p:blipFill>
        <p:spPr>
          <a:xfrm>
            <a:off x="4847896" y="5427279"/>
            <a:ext cx="3452648" cy="1824858"/>
          </a:xfrm>
          <a:prstGeom prst="rect">
            <a:avLst/>
          </a:prstGeom>
        </p:spPr>
      </p:pic>
      <p:pic>
        <p:nvPicPr>
          <p:cNvPr id="5" name="Рисунок 4"/>
          <p:cNvPicPr>
            <a:picLocks noChangeAspect="1"/>
          </p:cNvPicPr>
          <p:nvPr/>
        </p:nvPicPr>
        <p:blipFill>
          <a:blip r:embed="rId5"/>
          <a:stretch>
            <a:fillRect/>
          </a:stretch>
        </p:blipFill>
        <p:spPr>
          <a:xfrm>
            <a:off x="8942989" y="5975131"/>
            <a:ext cx="3543300" cy="2656489"/>
          </a:xfrm>
          <a:prstGeom prst="rect">
            <a:avLst/>
          </a:prstGeom>
        </p:spPr>
      </p:pic>
      <p:sp>
        <p:nvSpPr>
          <p:cNvPr id="7" name="Прямоугольник 6"/>
          <p:cNvSpPr/>
          <p:nvPr/>
        </p:nvSpPr>
        <p:spPr>
          <a:xfrm>
            <a:off x="1190296" y="4539647"/>
            <a:ext cx="3121573" cy="323193"/>
          </a:xfrm>
          <a:prstGeom prst="rect">
            <a:avLst/>
          </a:prstGeom>
          <a:solidFill>
            <a:srgbClr val="FFFFFF"/>
          </a:solidFill>
        </p:spPr>
        <p:txBody>
          <a:bodyPr wrap="none" lIns="0" tIns="0" rIns="0" bIns="0">
            <a:noAutofit/>
          </a:bodyPr>
          <a:lstStyle/>
          <a:p>
            <a:pPr marL="0" marR="0" indent="0"/>
            <a:r>
              <a:rPr lang="ru" sz="2000" b="1" dirty="0">
                <a:latin typeface="Arial"/>
              </a:rPr>
              <a:t>РГС оборудование</a:t>
            </a:r>
          </a:p>
        </p:txBody>
      </p:sp>
      <p:sp>
        <p:nvSpPr>
          <p:cNvPr id="8" name="Прямоугольник 7"/>
          <p:cNvSpPr/>
          <p:nvPr/>
        </p:nvSpPr>
        <p:spPr>
          <a:xfrm>
            <a:off x="8116175" y="4516820"/>
            <a:ext cx="3385645" cy="319252"/>
          </a:xfrm>
          <a:prstGeom prst="rect">
            <a:avLst/>
          </a:prstGeom>
          <a:solidFill>
            <a:srgbClr val="FFFFFF"/>
          </a:solidFill>
        </p:spPr>
        <p:txBody>
          <a:bodyPr wrap="none" lIns="0" tIns="0" rIns="0" bIns="0">
            <a:noAutofit/>
          </a:bodyPr>
          <a:lstStyle/>
          <a:p>
            <a:pPr marL="0" marR="0" indent="0" algn="r"/>
            <a:r>
              <a:rPr lang="ru" sz="2000" b="1" dirty="0">
                <a:latin typeface="Arial"/>
              </a:rPr>
              <a:t>Герметичные Двери</a:t>
            </a:r>
          </a:p>
        </p:txBody>
      </p:sp>
      <p:sp>
        <p:nvSpPr>
          <p:cNvPr id="9" name="Прямоугольник 8"/>
          <p:cNvSpPr/>
          <p:nvPr/>
        </p:nvSpPr>
        <p:spPr>
          <a:xfrm>
            <a:off x="1190296" y="8592206"/>
            <a:ext cx="2380593" cy="689742"/>
          </a:xfrm>
          <a:prstGeom prst="rect">
            <a:avLst/>
          </a:prstGeom>
          <a:solidFill>
            <a:srgbClr val="FFFFFF"/>
          </a:solidFill>
        </p:spPr>
        <p:txBody>
          <a:bodyPr lIns="0" tIns="0" rIns="0" bIns="0">
            <a:noAutofit/>
          </a:bodyPr>
          <a:lstStyle/>
          <a:p>
            <a:pPr marL="0" marR="0" indent="0" algn="ctr"/>
            <a:r>
              <a:rPr lang="ru" sz="2000" b="1" dirty="0">
                <a:latin typeface="Arial"/>
              </a:rPr>
              <a:t>Холодильное оборудование</a:t>
            </a:r>
          </a:p>
        </p:txBody>
      </p:sp>
      <p:sp>
        <p:nvSpPr>
          <p:cNvPr id="10" name="Прямоугольник 9"/>
          <p:cNvSpPr/>
          <p:nvPr/>
        </p:nvSpPr>
        <p:spPr>
          <a:xfrm>
            <a:off x="4808482" y="7366437"/>
            <a:ext cx="3519652" cy="685800"/>
          </a:xfrm>
          <a:prstGeom prst="rect">
            <a:avLst/>
          </a:prstGeom>
          <a:solidFill>
            <a:srgbClr val="FFFFFF"/>
          </a:solidFill>
        </p:spPr>
        <p:txBody>
          <a:bodyPr lIns="0" tIns="0" rIns="0" bIns="0">
            <a:noAutofit/>
          </a:bodyPr>
          <a:lstStyle/>
          <a:p>
            <a:pPr marL="0" marR="0" indent="0" algn="ctr"/>
            <a:r>
              <a:rPr lang="ru" sz="2000" b="1" dirty="0">
                <a:latin typeface="Arial"/>
              </a:rPr>
              <a:t>Ионизация активного кислорода</a:t>
            </a:r>
          </a:p>
        </p:txBody>
      </p:sp>
      <p:sp>
        <p:nvSpPr>
          <p:cNvPr id="11" name="Прямоугольник 10"/>
          <p:cNvSpPr/>
          <p:nvPr/>
        </p:nvSpPr>
        <p:spPr>
          <a:xfrm>
            <a:off x="8760372" y="8785334"/>
            <a:ext cx="3511769" cy="303486"/>
          </a:xfrm>
          <a:prstGeom prst="rect">
            <a:avLst/>
          </a:prstGeom>
          <a:solidFill>
            <a:srgbClr val="FFFFFF"/>
          </a:solidFill>
        </p:spPr>
        <p:txBody>
          <a:bodyPr wrap="none" lIns="0" tIns="0" rIns="0" bIns="0">
            <a:noAutofit/>
          </a:bodyPr>
          <a:lstStyle/>
          <a:p>
            <a:pPr marL="0" marR="0" indent="0" algn="r"/>
            <a:r>
              <a:rPr lang="ru" sz="2000" b="1" dirty="0">
                <a:latin typeface="Arial"/>
              </a:rPr>
              <a:t>Система увлажнения</a:t>
            </a:r>
          </a:p>
        </p:txBody>
      </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63515" y="2022895"/>
            <a:ext cx="12134905" cy="3739290"/>
          </a:xfrm>
          <a:prstGeom prst="rect">
            <a:avLst/>
          </a:prstGeom>
        </p:spPr>
      </p:pic>
      <p:pic>
        <p:nvPicPr>
          <p:cNvPr id="3" name="Рисунок 2"/>
          <p:cNvPicPr>
            <a:picLocks noChangeAspect="1"/>
          </p:cNvPicPr>
          <p:nvPr/>
        </p:nvPicPr>
        <p:blipFill>
          <a:blip r:embed="rId3"/>
          <a:stretch>
            <a:fillRect/>
          </a:stretch>
        </p:blipFill>
        <p:spPr>
          <a:xfrm>
            <a:off x="289866" y="6125957"/>
            <a:ext cx="12108554" cy="3241245"/>
          </a:xfrm>
          <a:prstGeom prst="rect">
            <a:avLst/>
          </a:prstGeom>
        </p:spPr>
      </p:pic>
      <p:sp>
        <p:nvSpPr>
          <p:cNvPr id="5" name="Прямоугольник 4"/>
          <p:cNvSpPr/>
          <p:nvPr/>
        </p:nvSpPr>
        <p:spPr>
          <a:xfrm>
            <a:off x="735024" y="939724"/>
            <a:ext cx="11191885" cy="719399"/>
          </a:xfrm>
          <a:prstGeom prst="rect">
            <a:avLst/>
          </a:prstGeom>
          <a:solidFill>
            <a:srgbClr val="FFFFFF"/>
          </a:solidFill>
        </p:spPr>
        <p:txBody>
          <a:bodyPr lIns="0" tIns="0" rIns="0" bIns="0">
            <a:noAutofit/>
          </a:bodyPr>
          <a:lstStyle/>
          <a:p>
            <a:pPr marL="0" marR="0" indent="0">
              <a:lnSpc>
                <a:spcPct val="105000"/>
              </a:lnSpc>
              <a:spcBef>
                <a:spcPts val="490"/>
              </a:spcBef>
            </a:pPr>
            <a:r>
              <a:rPr lang="ru" sz="2000" dirty="0">
                <a:latin typeface="Arial"/>
              </a:rPr>
              <a:t>Италия, Вал Ди Нон. Кооператив </a:t>
            </a:r>
            <a:r>
              <a:rPr lang="en-US" sz="2000" dirty="0">
                <a:latin typeface="Arial"/>
              </a:rPr>
              <a:t>«Melinda». DCA </a:t>
            </a:r>
            <a:r>
              <a:rPr lang="ru" sz="2000" dirty="0">
                <a:latin typeface="Arial"/>
              </a:rPr>
              <a:t>терминал хранения яблок в тоннеле горы</a:t>
            </a:r>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674114" y="3467417"/>
            <a:ext cx="9717024" cy="2834640"/>
          </a:xfrm>
          <a:prstGeom prst="rect">
            <a:avLst/>
          </a:prstGeom>
        </p:spPr>
      </p:pic>
      <p:pic>
        <p:nvPicPr>
          <p:cNvPr id="3" name="Рисунок 2"/>
          <p:cNvPicPr>
            <a:picLocks noChangeAspect="1"/>
          </p:cNvPicPr>
          <p:nvPr/>
        </p:nvPicPr>
        <p:blipFill>
          <a:blip r:embed="rId3"/>
          <a:stretch>
            <a:fillRect/>
          </a:stretch>
        </p:blipFill>
        <p:spPr>
          <a:xfrm>
            <a:off x="11545824" y="8257032"/>
            <a:ext cx="1426464" cy="1484376"/>
          </a:xfrm>
          <a:prstGeom prst="rect">
            <a:avLst/>
          </a:prstGeom>
        </p:spPr>
      </p:pic>
      <p:sp>
        <p:nvSpPr>
          <p:cNvPr id="7" name="Прямоугольник 6"/>
          <p:cNvSpPr/>
          <p:nvPr/>
        </p:nvSpPr>
        <p:spPr>
          <a:xfrm>
            <a:off x="803910" y="2632074"/>
            <a:ext cx="7272528" cy="234696"/>
          </a:xfrm>
          <a:prstGeom prst="rect">
            <a:avLst/>
          </a:prstGeom>
          <a:solidFill>
            <a:srgbClr val="FFFFFF"/>
          </a:solidFill>
        </p:spPr>
        <p:txBody>
          <a:bodyPr wrap="none" lIns="0" tIns="0" rIns="0" bIns="0">
            <a:noAutofit/>
          </a:bodyPr>
          <a:lstStyle/>
          <a:p>
            <a:pPr marL="0" marR="0" indent="0"/>
            <a:r>
              <a:rPr lang="ru" sz="2000" dirty="0">
                <a:latin typeface="Arial"/>
              </a:rPr>
              <a:t>Испания, </a:t>
            </a:r>
            <a:r>
              <a:rPr lang="en-US" sz="2000" dirty="0" err="1">
                <a:latin typeface="Arial"/>
              </a:rPr>
              <a:t>MiralCamp</a:t>
            </a:r>
            <a:r>
              <a:rPr lang="en-US" sz="2000" dirty="0">
                <a:latin typeface="Arial"/>
              </a:rPr>
              <a:t>. DCA/ULO </a:t>
            </a:r>
            <a:r>
              <a:rPr lang="ru" sz="2000" dirty="0">
                <a:latin typeface="Arial"/>
              </a:rPr>
              <a:t>терминал хранения яблок. </a:t>
            </a:r>
            <a:r>
              <a:rPr lang="en-US" sz="2000" dirty="0">
                <a:latin typeface="Arial"/>
              </a:rPr>
              <a:t>26 000 </a:t>
            </a:r>
            <a:r>
              <a:rPr lang="ru" sz="2000" dirty="0">
                <a:latin typeface="Arial"/>
              </a:rPr>
              <a:t>тонн, </a:t>
            </a:r>
            <a:r>
              <a:rPr lang="en-US" sz="2000" dirty="0">
                <a:latin typeface="Arial"/>
              </a:rPr>
              <a:t>85 </a:t>
            </a:r>
            <a:r>
              <a:rPr lang="ru" sz="2000" dirty="0">
                <a:latin typeface="Arial"/>
              </a:rPr>
              <a:t>камер</a:t>
            </a:r>
          </a:p>
        </p:txBody>
      </p:sp>
      <p:sp>
        <p:nvSpPr>
          <p:cNvPr id="8" name="Прямоугольник 7"/>
          <p:cNvSpPr/>
          <p:nvPr/>
        </p:nvSpPr>
        <p:spPr>
          <a:xfrm>
            <a:off x="7198360" y="7020052"/>
            <a:ext cx="4347464" cy="1236980"/>
          </a:xfrm>
          <a:prstGeom prst="rect">
            <a:avLst/>
          </a:prstGeom>
          <a:solidFill>
            <a:srgbClr val="FFFFFF"/>
          </a:solidFill>
        </p:spPr>
        <p:txBody>
          <a:bodyPr lIns="0" tIns="0" rIns="0" bIns="0">
            <a:noAutofit/>
          </a:bodyPr>
          <a:lstStyle/>
          <a:p>
            <a:pPr marL="0" marR="0" indent="0">
              <a:lnSpc>
                <a:spcPct val="122000"/>
              </a:lnSpc>
            </a:pPr>
            <a:r>
              <a:rPr lang="ru" sz="2000" dirty="0">
                <a:latin typeface="Arial"/>
              </a:rPr>
              <a:t>Более </a:t>
            </a:r>
            <a:r>
              <a:rPr lang="en-US" sz="2000" dirty="0">
                <a:latin typeface="Arial"/>
              </a:rPr>
              <a:t>3000 </a:t>
            </a:r>
            <a:r>
              <a:rPr lang="ru" sz="2000" dirty="0">
                <a:latin typeface="Arial"/>
              </a:rPr>
              <a:t>инсталляций предприятий хранения в контролируемой атмосфере</a:t>
            </a:r>
          </a:p>
        </p:txBody>
      </p:sp>
      <p:sp>
        <p:nvSpPr>
          <p:cNvPr id="4" name="Прямоугольник 3">
            <a:extLst>
              <a:ext uri="{FF2B5EF4-FFF2-40B4-BE49-F238E27FC236}">
                <a16:creationId xmlns:a16="http://schemas.microsoft.com/office/drawing/2014/main" id="{720AB62B-7341-7779-2539-DCF0E66AF7FC}"/>
              </a:ext>
            </a:extLst>
          </p:cNvPr>
          <p:cNvSpPr/>
          <p:nvPr/>
        </p:nvSpPr>
        <p:spPr>
          <a:xfrm>
            <a:off x="4931664" y="336296"/>
            <a:ext cx="4834636" cy="694944"/>
          </a:xfrm>
          <a:prstGeom prst="rect">
            <a:avLst/>
          </a:prstGeom>
          <a:solidFill>
            <a:srgbClr val="FFFFFF"/>
          </a:solidFill>
        </p:spPr>
        <p:txBody>
          <a:bodyPr lIns="0" tIns="0" rIns="0" bIns="0">
            <a:noAutofit/>
          </a:bodyPr>
          <a:lstStyle/>
          <a:p>
            <a:pPr marL="0" marR="0" indent="0">
              <a:spcAft>
                <a:spcPts val="140"/>
              </a:spcAft>
            </a:pPr>
            <a:r>
              <a:rPr lang="ru" sz="2800" b="1" dirty="0">
                <a:latin typeface="Arial"/>
              </a:rPr>
              <a:t>ХРАНЕНИЕ</a:t>
            </a:r>
          </a:p>
          <a:p>
            <a:pPr marL="0" marR="0" indent="0"/>
            <a:r>
              <a:rPr lang="ru" sz="2800" b="1" dirty="0">
                <a:latin typeface="Arial"/>
              </a:rPr>
              <a:t>В КОНТРОЛИРУЕМОЙ</a:t>
            </a:r>
          </a:p>
        </p:txBody>
      </p:sp>
      <p:sp>
        <p:nvSpPr>
          <p:cNvPr id="9" name="Прямоугольник 8">
            <a:extLst>
              <a:ext uri="{FF2B5EF4-FFF2-40B4-BE49-F238E27FC236}">
                <a16:creationId xmlns:a16="http://schemas.microsoft.com/office/drawing/2014/main" id="{82A7BB8C-3CF1-8F47-D825-46DBEA3CEFE1}"/>
              </a:ext>
            </a:extLst>
          </p:cNvPr>
          <p:cNvSpPr/>
          <p:nvPr/>
        </p:nvSpPr>
        <p:spPr>
          <a:xfrm>
            <a:off x="4931664" y="1243584"/>
            <a:ext cx="3480816" cy="359664"/>
          </a:xfrm>
          <a:prstGeom prst="rect">
            <a:avLst/>
          </a:prstGeom>
          <a:solidFill>
            <a:srgbClr val="FFFFFF"/>
          </a:solidFill>
        </p:spPr>
        <p:txBody>
          <a:bodyPr wrap="none" lIns="0" tIns="0" rIns="0" bIns="0">
            <a:noAutofit/>
          </a:bodyPr>
          <a:lstStyle/>
          <a:p>
            <a:pPr marL="0" marR="0" indent="0"/>
            <a:r>
              <a:rPr lang="ru" sz="2800" b="1" dirty="0">
                <a:latin typeface="Arial"/>
              </a:rPr>
              <a:t>АТМОСФЕРЕ </a:t>
            </a:r>
            <a:r>
              <a:rPr lang="en-US" sz="2800" dirty="0">
                <a:latin typeface="Arial"/>
              </a:rPr>
              <a:t>ULO/DCA</a:t>
            </a:r>
          </a:p>
        </p:txBody>
      </p:sp>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289304" y="3293681"/>
            <a:ext cx="6077712" cy="3182112"/>
          </a:xfrm>
          <a:prstGeom prst="rect">
            <a:avLst/>
          </a:prstGeom>
        </p:spPr>
      </p:pic>
      <p:pic>
        <p:nvPicPr>
          <p:cNvPr id="3" name="Рисунок 2"/>
          <p:cNvPicPr>
            <a:picLocks noChangeAspect="1"/>
          </p:cNvPicPr>
          <p:nvPr/>
        </p:nvPicPr>
        <p:blipFill>
          <a:blip r:embed="rId3"/>
          <a:stretch>
            <a:fillRect/>
          </a:stretch>
        </p:blipFill>
        <p:spPr>
          <a:xfrm>
            <a:off x="7499858" y="3287585"/>
            <a:ext cx="4568952" cy="3188208"/>
          </a:xfrm>
          <a:prstGeom prst="rect">
            <a:avLst/>
          </a:prstGeom>
        </p:spPr>
      </p:pic>
      <p:pic>
        <p:nvPicPr>
          <p:cNvPr id="4" name="Рисунок 3"/>
          <p:cNvPicPr>
            <a:picLocks noChangeAspect="1"/>
          </p:cNvPicPr>
          <p:nvPr/>
        </p:nvPicPr>
        <p:blipFill>
          <a:blip r:embed="rId4"/>
          <a:stretch>
            <a:fillRect/>
          </a:stretch>
        </p:blipFill>
        <p:spPr>
          <a:xfrm>
            <a:off x="11308080" y="7994904"/>
            <a:ext cx="1691640" cy="1716024"/>
          </a:xfrm>
          <a:prstGeom prst="rect">
            <a:avLst/>
          </a:prstGeom>
        </p:spPr>
      </p:pic>
      <p:sp>
        <p:nvSpPr>
          <p:cNvPr id="8" name="Прямоугольник 7"/>
          <p:cNvSpPr/>
          <p:nvPr/>
        </p:nvSpPr>
        <p:spPr>
          <a:xfrm>
            <a:off x="568198" y="2592133"/>
            <a:ext cx="5940552" cy="259080"/>
          </a:xfrm>
          <a:prstGeom prst="rect">
            <a:avLst/>
          </a:prstGeom>
          <a:solidFill>
            <a:srgbClr val="FFFFFF"/>
          </a:solidFill>
        </p:spPr>
        <p:txBody>
          <a:bodyPr wrap="none" lIns="0" tIns="0" rIns="0" bIns="0">
            <a:noAutofit/>
          </a:bodyPr>
          <a:lstStyle/>
          <a:p>
            <a:pPr marL="0" marR="0" indent="0"/>
            <a:r>
              <a:rPr lang="ru" sz="2000" dirty="0">
                <a:latin typeface="Arial"/>
              </a:rPr>
              <a:t>Чили. </a:t>
            </a:r>
            <a:r>
              <a:rPr lang="en-US" sz="2000" dirty="0">
                <a:latin typeface="Arial"/>
              </a:rPr>
              <a:t>ULO </a:t>
            </a:r>
            <a:r>
              <a:rPr lang="ru" sz="2000" dirty="0">
                <a:latin typeface="Arial"/>
              </a:rPr>
              <a:t>терминал хранения яблок. </a:t>
            </a:r>
            <a:r>
              <a:rPr lang="en-US" sz="2000" dirty="0">
                <a:latin typeface="Arial"/>
              </a:rPr>
              <a:t>40 000 </a:t>
            </a:r>
            <a:r>
              <a:rPr lang="ru" sz="2000" dirty="0">
                <a:latin typeface="Arial"/>
              </a:rPr>
              <a:t>тонн, </a:t>
            </a:r>
            <a:r>
              <a:rPr lang="en-US" sz="2000" dirty="0">
                <a:latin typeface="Arial"/>
              </a:rPr>
              <a:t>70 </a:t>
            </a:r>
            <a:r>
              <a:rPr lang="ru" sz="2000" dirty="0">
                <a:latin typeface="Arial"/>
              </a:rPr>
              <a:t>камер</a:t>
            </a:r>
          </a:p>
        </p:txBody>
      </p:sp>
      <p:sp>
        <p:nvSpPr>
          <p:cNvPr id="9" name="Прямоугольник 8"/>
          <p:cNvSpPr/>
          <p:nvPr/>
        </p:nvSpPr>
        <p:spPr>
          <a:xfrm>
            <a:off x="7499858" y="7017004"/>
            <a:ext cx="4266184" cy="1136396"/>
          </a:xfrm>
          <a:prstGeom prst="rect">
            <a:avLst/>
          </a:prstGeom>
          <a:solidFill>
            <a:srgbClr val="FFFFFF"/>
          </a:solidFill>
        </p:spPr>
        <p:txBody>
          <a:bodyPr lIns="0" tIns="0" rIns="0" bIns="0">
            <a:noAutofit/>
          </a:bodyPr>
          <a:lstStyle/>
          <a:p>
            <a:pPr marL="0" marR="0" indent="0">
              <a:lnSpc>
                <a:spcPct val="109000"/>
              </a:lnSpc>
            </a:pPr>
            <a:r>
              <a:rPr lang="ru" sz="2000" dirty="0">
                <a:latin typeface="Arial"/>
              </a:rPr>
              <a:t>Более </a:t>
            </a:r>
            <a:r>
              <a:rPr lang="en-US" sz="2000" dirty="0">
                <a:latin typeface="Arial"/>
              </a:rPr>
              <a:t>3000 </a:t>
            </a:r>
            <a:r>
              <a:rPr lang="ru" sz="2000" dirty="0">
                <a:latin typeface="Arial"/>
              </a:rPr>
              <a:t>инсталляций предприятий хранения в контролируемой атмосфере</a:t>
            </a:r>
          </a:p>
        </p:txBody>
      </p:sp>
      <p:sp>
        <p:nvSpPr>
          <p:cNvPr id="5" name="Прямоугольник 4">
            <a:extLst>
              <a:ext uri="{FF2B5EF4-FFF2-40B4-BE49-F238E27FC236}">
                <a16:creationId xmlns:a16="http://schemas.microsoft.com/office/drawing/2014/main" id="{60B0F789-4C9B-5E04-3A7A-69410CBA3DAA}"/>
              </a:ext>
            </a:extLst>
          </p:cNvPr>
          <p:cNvSpPr/>
          <p:nvPr/>
        </p:nvSpPr>
        <p:spPr>
          <a:xfrm>
            <a:off x="4949698" y="504475"/>
            <a:ext cx="4016502" cy="907288"/>
          </a:xfrm>
          <a:prstGeom prst="rect">
            <a:avLst/>
          </a:prstGeom>
          <a:solidFill>
            <a:srgbClr val="FFFFFF"/>
          </a:solidFill>
        </p:spPr>
        <p:txBody>
          <a:bodyPr lIns="0" tIns="0" rIns="0" bIns="0">
            <a:noAutofit/>
          </a:bodyPr>
          <a:lstStyle/>
          <a:p>
            <a:pPr marL="0" marR="0" indent="0">
              <a:spcAft>
                <a:spcPts val="140"/>
              </a:spcAft>
            </a:pPr>
            <a:r>
              <a:rPr lang="ru" sz="2800" b="1" dirty="0">
                <a:latin typeface="Arial"/>
              </a:rPr>
              <a:t>ХРАНЕНИЕ</a:t>
            </a:r>
          </a:p>
          <a:p>
            <a:pPr marL="0" marR="0" indent="0"/>
            <a:r>
              <a:rPr lang="ru" sz="2800" b="1" dirty="0">
                <a:latin typeface="Arial"/>
              </a:rPr>
              <a:t>В КОНТРОЛИРУЕМОЙ</a:t>
            </a:r>
          </a:p>
        </p:txBody>
      </p:sp>
      <p:sp>
        <p:nvSpPr>
          <p:cNvPr id="6" name="Прямоугольник 5">
            <a:extLst>
              <a:ext uri="{FF2B5EF4-FFF2-40B4-BE49-F238E27FC236}">
                <a16:creationId xmlns:a16="http://schemas.microsoft.com/office/drawing/2014/main" id="{DAD49206-F5CC-5D77-C39B-24F06D2B6476}"/>
              </a:ext>
            </a:extLst>
          </p:cNvPr>
          <p:cNvSpPr/>
          <p:nvPr/>
        </p:nvSpPr>
        <p:spPr>
          <a:xfrm>
            <a:off x="4949698" y="1411763"/>
            <a:ext cx="4016502" cy="359664"/>
          </a:xfrm>
          <a:prstGeom prst="rect">
            <a:avLst/>
          </a:prstGeom>
          <a:solidFill>
            <a:srgbClr val="FFFFFF"/>
          </a:solidFill>
        </p:spPr>
        <p:txBody>
          <a:bodyPr wrap="none" lIns="0" tIns="0" rIns="0" bIns="0">
            <a:noAutofit/>
          </a:bodyPr>
          <a:lstStyle/>
          <a:p>
            <a:pPr marL="0" marR="0" indent="0"/>
            <a:r>
              <a:rPr lang="ru" sz="2800" b="1" dirty="0">
                <a:latin typeface="Arial"/>
              </a:rPr>
              <a:t>АТМОСФЕРЕ </a:t>
            </a:r>
            <a:r>
              <a:rPr lang="en-US" sz="2800" dirty="0">
                <a:latin typeface="Arial"/>
              </a:rPr>
              <a:t>ULO/DCA</a:t>
            </a:r>
          </a:p>
        </p:txBody>
      </p:sp>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9302496" y="82296"/>
            <a:ext cx="3380232" cy="2542032"/>
          </a:xfrm>
          <a:prstGeom prst="rect">
            <a:avLst/>
          </a:prstGeom>
        </p:spPr>
      </p:pic>
      <p:pic>
        <p:nvPicPr>
          <p:cNvPr id="3" name="Рисунок 2"/>
          <p:cNvPicPr>
            <a:picLocks noChangeAspect="1"/>
          </p:cNvPicPr>
          <p:nvPr/>
        </p:nvPicPr>
        <p:blipFill>
          <a:blip r:embed="rId3"/>
          <a:stretch>
            <a:fillRect/>
          </a:stretch>
        </p:blipFill>
        <p:spPr>
          <a:xfrm>
            <a:off x="350520" y="2886456"/>
            <a:ext cx="12310872" cy="6409944"/>
          </a:xfrm>
          <a:prstGeom prst="rect">
            <a:avLst/>
          </a:prstGeom>
        </p:spPr>
      </p:pic>
      <p:sp>
        <p:nvSpPr>
          <p:cNvPr id="5" name="Прямоугольник 4"/>
          <p:cNvSpPr/>
          <p:nvPr/>
        </p:nvSpPr>
        <p:spPr>
          <a:xfrm>
            <a:off x="563372" y="1234948"/>
            <a:ext cx="8604504" cy="704088"/>
          </a:xfrm>
          <a:prstGeom prst="rect">
            <a:avLst/>
          </a:prstGeom>
          <a:solidFill>
            <a:srgbClr val="FFFFFF"/>
          </a:solidFill>
        </p:spPr>
        <p:txBody>
          <a:bodyPr lIns="0" tIns="0" rIns="0" bIns="0">
            <a:noAutofit/>
          </a:bodyPr>
          <a:lstStyle/>
          <a:p>
            <a:pPr marL="0" marR="0" indent="152400"/>
            <a:r>
              <a:rPr lang="ru" sz="2000" dirty="0">
                <a:latin typeface="Arial"/>
              </a:rPr>
              <a:t>Азербайджан</a:t>
            </a:r>
            <a:r>
              <a:rPr lang="en-US" sz="2000" dirty="0">
                <a:latin typeface="Arial"/>
              </a:rPr>
              <a:t>, </a:t>
            </a:r>
            <a:r>
              <a:rPr lang="ru" sz="2000" dirty="0">
                <a:latin typeface="Arial"/>
              </a:rPr>
              <a:t>Ганджа. «Агропарк».</a:t>
            </a:r>
          </a:p>
          <a:p>
            <a:pPr marL="0" marR="0" indent="152400"/>
            <a:r>
              <a:rPr lang="en-US" sz="2000" dirty="0">
                <a:latin typeface="Arial"/>
              </a:rPr>
              <a:t>DCA </a:t>
            </a:r>
            <a:r>
              <a:rPr lang="ru" sz="2000" dirty="0">
                <a:latin typeface="Arial"/>
              </a:rPr>
              <a:t>терминал хранения фруктов 20 000 тонн, 64 камер</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C361E8-B9F1-BE81-735F-0ADE320A2B97}"/>
              </a:ext>
            </a:extLst>
          </p:cNvPr>
          <p:cNvSpPr txBox="1"/>
          <p:nvPr/>
        </p:nvSpPr>
        <p:spPr>
          <a:xfrm>
            <a:off x="460375" y="1015275"/>
            <a:ext cx="12096750" cy="7478970"/>
          </a:xfrm>
          <a:prstGeom prst="rect">
            <a:avLst/>
          </a:prstGeom>
          <a:noFill/>
        </p:spPr>
        <p:txBody>
          <a:bodyPr wrap="square">
            <a:spAutoFit/>
          </a:bodyPr>
          <a:lstStyle/>
          <a:p>
            <a:pPr algn="just"/>
            <a:r>
              <a:rPr lang="ru-RU" sz="2000" dirty="0">
                <a:effectLst/>
                <a:latin typeface="Arial" panose="020B0604020202020204" pitchFamily="34" charset="0"/>
                <a:ea typeface="Calibri" panose="020F0502020204030204" pitchFamily="34" charset="0"/>
                <a:cs typeface="Arial" panose="020B0604020202020204" pitchFamily="34" charset="0"/>
              </a:rPr>
              <a:t>      Впервые использование флуоресценции для определения уровня стресса, вызванного гипоксией, в яблоках, </a:t>
            </a:r>
            <a:r>
              <a:rPr lang="ru-RU" sz="2000" dirty="0">
                <a:latin typeface="Arial" panose="020B0604020202020204" pitchFamily="34" charset="0"/>
                <a:ea typeface="Calibri" panose="020F0502020204030204" pitchFamily="34" charset="0"/>
                <a:cs typeface="Arial" panose="020B0604020202020204" pitchFamily="34" charset="0"/>
              </a:rPr>
              <a:t>находя</a:t>
            </a:r>
            <a:r>
              <a:rPr lang="ru-RU" sz="2000" dirty="0">
                <a:effectLst/>
                <a:latin typeface="Arial" panose="020B0604020202020204" pitchFamily="34" charset="0"/>
                <a:ea typeface="Calibri" panose="020F0502020204030204" pitchFamily="34" charset="0"/>
                <a:cs typeface="Arial" panose="020B0604020202020204" pitchFamily="34" charset="0"/>
              </a:rPr>
              <a:t>щихся на хранении, было проведено Робертом </a:t>
            </a:r>
            <a:r>
              <a:rPr lang="ru-RU" sz="2000" dirty="0" err="1">
                <a:effectLst/>
                <a:latin typeface="Arial" panose="020B0604020202020204" pitchFamily="34" charset="0"/>
                <a:ea typeface="Calibri" panose="020F0502020204030204" pitchFamily="34" charset="0"/>
                <a:cs typeface="Arial" panose="020B0604020202020204" pitchFamily="34" charset="0"/>
              </a:rPr>
              <a:t>Пренджем</a:t>
            </a:r>
            <a:r>
              <a:rPr lang="ru-RU" sz="2000" dirty="0">
                <a:effectLst/>
                <a:latin typeface="Arial" panose="020B0604020202020204" pitchFamily="34" charset="0"/>
                <a:ea typeface="Calibri" panose="020F0502020204030204" pitchFamily="34" charset="0"/>
                <a:cs typeface="Arial" panose="020B0604020202020204" pitchFamily="34" charset="0"/>
              </a:rPr>
              <a:t>, исследователем Института сельского хозяйства и </a:t>
            </a:r>
            <a:r>
              <a:rPr lang="ru-RU" sz="2000" dirty="0" err="1">
                <a:effectLst/>
                <a:latin typeface="Arial" panose="020B0604020202020204" pitchFamily="34" charset="0"/>
                <a:ea typeface="Calibri" panose="020F0502020204030204" pitchFamily="34" charset="0"/>
                <a:cs typeface="Arial" panose="020B0604020202020204" pitchFamily="34" charset="0"/>
              </a:rPr>
              <a:t>агропродовольствия</a:t>
            </a:r>
            <a:r>
              <a:rPr lang="ru-RU" sz="2000" dirty="0">
                <a:effectLst/>
                <a:latin typeface="Arial" panose="020B0604020202020204" pitchFamily="34" charset="0"/>
                <a:ea typeface="Calibri" panose="020F0502020204030204" pitchFamily="34" charset="0"/>
                <a:cs typeface="Arial" panose="020B0604020202020204" pitchFamily="34" charset="0"/>
              </a:rPr>
              <a:t> в Новой Шотландии, Канада.</a:t>
            </a:r>
          </a:p>
          <a:p>
            <a:pPr algn="just"/>
            <a:r>
              <a:rPr lang="ru-RU" sz="2000" dirty="0">
                <a:effectLst/>
                <a:latin typeface="Arial" panose="020B0604020202020204" pitchFamily="34" charset="0"/>
                <a:ea typeface="Calibri" panose="020F0502020204030204" pitchFamily="34" charset="0"/>
                <a:cs typeface="Arial" panose="020B0604020202020204" pitchFamily="34" charset="0"/>
              </a:rPr>
              <a:t>Его пр</a:t>
            </a:r>
            <a:r>
              <a:rPr lang="ru-RU" sz="2000" dirty="0">
                <a:latin typeface="Arial" panose="020B0604020202020204" pitchFamily="34" charset="0"/>
                <a:ea typeface="Calibri" panose="020F0502020204030204" pitchFamily="34" charset="0"/>
                <a:cs typeface="Arial" panose="020B0604020202020204" pitchFamily="34" charset="0"/>
              </a:rPr>
              <a:t>ед</a:t>
            </a:r>
            <a:r>
              <a:rPr lang="ru-RU" sz="2000" dirty="0">
                <a:effectLst/>
                <a:latin typeface="Arial" panose="020B0604020202020204" pitchFamily="34" charset="0"/>
                <a:ea typeface="Calibri" panose="020F0502020204030204" pitchFamily="34" charset="0"/>
                <a:cs typeface="Arial" panose="020B0604020202020204" pitchFamily="34" charset="0"/>
              </a:rPr>
              <a:t>ложение было доработано для коммерческого использования </a:t>
            </a:r>
            <a:r>
              <a:rPr lang="ru-RU" sz="2000" dirty="0" err="1">
                <a:effectLst/>
                <a:latin typeface="Arial" panose="020B0604020202020204" pitchFamily="34" charset="0"/>
                <a:ea typeface="Calibri" panose="020F0502020204030204" pitchFamily="34" charset="0"/>
                <a:cs typeface="Arial" panose="020B0604020202020204" pitchFamily="34" charset="0"/>
              </a:rPr>
              <a:t>Лаймбургским</a:t>
            </a:r>
            <a:r>
              <a:rPr lang="ru-RU" sz="2000" dirty="0">
                <a:effectLst/>
                <a:latin typeface="Arial" panose="020B0604020202020204" pitchFamily="34" charset="0"/>
                <a:ea typeface="Calibri" panose="020F0502020204030204" pitchFamily="34" charset="0"/>
                <a:cs typeface="Arial" panose="020B0604020202020204" pitchFamily="34" charset="0"/>
              </a:rPr>
              <a:t> научно-исследовательским институтом в Больцано, Италия.</a:t>
            </a:r>
          </a:p>
          <a:p>
            <a:pPr algn="just"/>
            <a:r>
              <a:rPr lang="ru-RU" sz="2000" dirty="0">
                <a:effectLst/>
                <a:latin typeface="Arial" panose="020B0604020202020204" pitchFamily="34" charset="0"/>
                <a:ea typeface="Calibri" panose="020F0502020204030204" pitchFamily="34" charset="0"/>
                <a:cs typeface="Arial" panose="020B0604020202020204" pitchFamily="34" charset="0"/>
              </a:rPr>
              <a:t>       В настоящее время оно используется в различных международных исследовательских институтах Европы, Америки, Новой Зеландии.</a:t>
            </a:r>
          </a:p>
          <a:p>
            <a:pPr algn="just"/>
            <a:r>
              <a:rPr lang="ru-RU" sz="2000" dirty="0">
                <a:effectLst/>
                <a:latin typeface="Arial" panose="020B0604020202020204" pitchFamily="34" charset="0"/>
                <a:ea typeface="Calibri" panose="020F0502020204030204" pitchFamily="34" charset="0"/>
                <a:cs typeface="Arial" panose="020B0604020202020204" pitchFamily="34" charset="0"/>
              </a:rPr>
              <a:t>Кроме того, с 2003 года более 940 </a:t>
            </a:r>
            <a:r>
              <a:rPr lang="ru-RU" sz="2000" dirty="0">
                <a:latin typeface="Arial" panose="020B0604020202020204" pitchFamily="34" charset="0"/>
                <a:ea typeface="Calibri" panose="020F0502020204030204" pitchFamily="34" charset="0"/>
                <a:cs typeface="Arial" panose="020B0604020202020204" pitchFamily="34" charset="0"/>
              </a:rPr>
              <a:t>хранилищ,</a:t>
            </a:r>
            <a:r>
              <a:rPr lang="ru-RU" sz="2000" dirty="0">
                <a:effectLst/>
                <a:latin typeface="Arial" panose="020B0604020202020204" pitchFamily="34" charset="0"/>
                <a:ea typeface="Calibri" panose="020F0502020204030204" pitchFamily="34" charset="0"/>
                <a:cs typeface="Arial" panose="020B0604020202020204" pitchFamily="34" charset="0"/>
              </a:rPr>
              <a:t> в основном в Европе, Северной и Южной Америке Новой Зеландии пользовались этой системой.</a:t>
            </a:r>
          </a:p>
          <a:p>
            <a:pPr algn="just"/>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a:effectLst/>
                <a:latin typeface="Arial" panose="020B0604020202020204" pitchFamily="34" charset="0"/>
                <a:ea typeface="Calibri" panose="020F0502020204030204" pitchFamily="34" charset="0"/>
                <a:cs typeface="Arial" panose="020B0604020202020204" pitchFamily="34" charset="0"/>
              </a:rPr>
              <a:t>При поддержании уровня кислорода чуть выше значения, вызывающего гипоксию, дыхательная активность плода резко снижается. Это также контролирует определенные биохимические процессы, которые вызывают физиологические нарушения во время хранения, такие как ожог и различные виды внутреннего потемнения.</a:t>
            </a:r>
          </a:p>
          <a:p>
            <a:pPr algn="just"/>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a:effectLst/>
                <a:latin typeface="Arial" panose="020B0604020202020204" pitchFamily="34" charset="0"/>
                <a:ea typeface="Calibri" panose="020F0502020204030204" pitchFamily="34" charset="0"/>
                <a:cs typeface="Arial" panose="020B0604020202020204" pitchFamily="34" charset="0"/>
              </a:rPr>
              <a:t>Кроме того, в складских помещениях с DCA было уменьшено количество продуктов распада при хранении.</a:t>
            </a:r>
          </a:p>
          <a:p>
            <a:pPr algn="just"/>
            <a:r>
              <a:rPr lang="ru-RU" sz="2000" dirty="0">
                <a:effectLst/>
                <a:latin typeface="Arial" panose="020B0604020202020204" pitchFamily="34" charset="0"/>
                <a:ea typeface="Calibri" panose="020F0502020204030204" pitchFamily="34" charset="0"/>
                <a:cs typeface="Arial" panose="020B0604020202020204" pitchFamily="34" charset="0"/>
              </a:rPr>
              <a:t>       Уровни твердости и кислотности, сохраняемые для всех сортов до открытия хранилищ, эквивалентны использованию обработки - 1MCP. Для чувствительных к ожогу сортов, таких как Red </a:t>
            </a:r>
            <a:r>
              <a:rPr lang="ru-RU" sz="2000" dirty="0" err="1">
                <a:effectLst/>
                <a:latin typeface="Arial" panose="020B0604020202020204" pitchFamily="34" charset="0"/>
                <a:ea typeface="Calibri" panose="020F0502020204030204" pitchFamily="34" charset="0"/>
                <a:cs typeface="Arial" panose="020B0604020202020204" pitchFamily="34" charset="0"/>
              </a:rPr>
              <a:t>Delicious</a:t>
            </a:r>
            <a:r>
              <a:rPr lang="ru-RU" sz="2000" dirty="0">
                <a:effectLst/>
                <a:latin typeface="Arial" panose="020B0604020202020204" pitchFamily="34" charset="0"/>
                <a:ea typeface="Calibri" panose="020F0502020204030204" pitchFamily="34" charset="0"/>
                <a:cs typeface="Arial" panose="020B0604020202020204" pitchFamily="34" charset="0"/>
              </a:rPr>
              <a:t>, </a:t>
            </a:r>
            <a:r>
              <a:rPr lang="ru-RU" sz="2000" dirty="0" err="1">
                <a:effectLst/>
                <a:latin typeface="Arial" panose="020B0604020202020204" pitchFamily="34" charset="0"/>
                <a:ea typeface="Calibri" panose="020F0502020204030204" pitchFamily="34" charset="0"/>
                <a:cs typeface="Arial" panose="020B0604020202020204" pitchFamily="34" charset="0"/>
              </a:rPr>
              <a:t>Granny</a:t>
            </a:r>
            <a:r>
              <a:rPr lang="ru-RU" sz="2000" dirty="0">
                <a:effectLst/>
                <a:latin typeface="Arial" panose="020B0604020202020204" pitchFamily="34" charset="0"/>
                <a:ea typeface="Calibri" panose="020F0502020204030204" pitchFamily="34" charset="0"/>
                <a:cs typeface="Arial" panose="020B0604020202020204" pitchFamily="34" charset="0"/>
              </a:rPr>
              <a:t> Smith, Fuji, и Pink </a:t>
            </a:r>
            <a:r>
              <a:rPr lang="ru-RU" sz="2000" dirty="0" err="1">
                <a:effectLst/>
                <a:latin typeface="Arial" panose="020B0604020202020204" pitchFamily="34" charset="0"/>
                <a:ea typeface="Calibri" panose="020F0502020204030204" pitchFamily="34" charset="0"/>
                <a:cs typeface="Arial" panose="020B0604020202020204" pitchFamily="34" charset="0"/>
              </a:rPr>
              <a:t>Lady</a:t>
            </a:r>
            <a:r>
              <a:rPr lang="ru-RU" sz="2000" dirty="0">
                <a:effectLst/>
                <a:latin typeface="Arial" panose="020B0604020202020204" pitchFamily="34" charset="0"/>
                <a:ea typeface="Calibri" panose="020F0502020204030204" pitchFamily="34" charset="0"/>
                <a:cs typeface="Arial" panose="020B0604020202020204" pitchFamily="34" charset="0"/>
              </a:rPr>
              <a:t>, этого можно добиться на 270 и более дней без использования химических реагентов.</a:t>
            </a:r>
          </a:p>
          <a:p>
            <a:pPr algn="just"/>
            <a:r>
              <a:rPr lang="ru-RU" sz="2000" dirty="0">
                <a:effectLst/>
                <a:latin typeface="Arial" panose="020B0604020202020204" pitchFamily="34" charset="0"/>
                <a:ea typeface="Calibri" panose="020F0502020204030204" pitchFamily="34" charset="0"/>
                <a:cs typeface="Arial" panose="020B0604020202020204" pitchFamily="34" charset="0"/>
              </a:rPr>
              <a:t>       Для сортов </a:t>
            </a:r>
            <a:r>
              <a:rPr lang="ru-RU" sz="2000" dirty="0" err="1">
                <a:effectLst/>
                <a:latin typeface="Arial" panose="020B0604020202020204" pitchFamily="34" charset="0"/>
                <a:ea typeface="Calibri" panose="020F0502020204030204" pitchFamily="34" charset="0"/>
                <a:cs typeface="Arial" panose="020B0604020202020204" pitchFamily="34" charset="0"/>
              </a:rPr>
              <a:t>Braeburn</a:t>
            </a:r>
            <a:r>
              <a:rPr lang="ru-RU" sz="2000" dirty="0">
                <a:effectLst/>
                <a:latin typeface="Arial" panose="020B0604020202020204" pitchFamily="34" charset="0"/>
                <a:ea typeface="Calibri" panose="020F0502020204030204" pitchFamily="34" charset="0"/>
                <a:cs typeface="Arial" panose="020B0604020202020204" pitchFamily="34" charset="0"/>
              </a:rPr>
              <a:t>, Fuji, Pink </a:t>
            </a:r>
            <a:r>
              <a:rPr lang="ru-RU" sz="2000" dirty="0" err="1">
                <a:effectLst/>
                <a:latin typeface="Arial" panose="020B0604020202020204" pitchFamily="34" charset="0"/>
                <a:ea typeface="Calibri" panose="020F0502020204030204" pitchFamily="34" charset="0"/>
                <a:cs typeface="Arial" panose="020B0604020202020204" pitchFamily="34" charset="0"/>
              </a:rPr>
              <a:t>Lady</a:t>
            </a:r>
            <a:r>
              <a:rPr lang="ru-RU" sz="2000" dirty="0">
                <a:effectLst/>
                <a:latin typeface="Arial" panose="020B0604020202020204" pitchFamily="34" charset="0"/>
                <a:ea typeface="Calibri" panose="020F0502020204030204" pitchFamily="34" charset="0"/>
                <a:cs typeface="Arial" panose="020B0604020202020204" pitchFamily="34" charset="0"/>
              </a:rPr>
              <a:t>, </a:t>
            </a:r>
            <a:r>
              <a:rPr lang="ru-RU" sz="2000" dirty="0" err="1">
                <a:effectLst/>
                <a:latin typeface="Arial" panose="020B0604020202020204" pitchFamily="34" charset="0"/>
                <a:ea typeface="Calibri" panose="020F0502020204030204" pitchFamily="34" charset="0"/>
                <a:cs typeface="Arial" panose="020B0604020202020204" pitchFamily="34" charset="0"/>
              </a:rPr>
              <a:t>Granny</a:t>
            </a:r>
            <a:r>
              <a:rPr lang="ru-RU" sz="2000" dirty="0">
                <a:effectLst/>
                <a:latin typeface="Arial" panose="020B0604020202020204" pitchFamily="34" charset="0"/>
                <a:ea typeface="Calibri" panose="020F0502020204030204" pitchFamily="34" charset="0"/>
                <a:cs typeface="Arial" panose="020B0604020202020204" pitchFamily="34" charset="0"/>
              </a:rPr>
              <a:t> Smith и </a:t>
            </a:r>
            <a:r>
              <a:rPr lang="ru-RU" sz="2000" dirty="0" err="1">
                <a:effectLst/>
                <a:latin typeface="Arial" panose="020B0604020202020204" pitchFamily="34" charset="0"/>
                <a:ea typeface="Calibri" panose="020F0502020204030204" pitchFamily="34" charset="0"/>
                <a:cs typeface="Arial" panose="020B0604020202020204" pitchFamily="34" charset="0"/>
              </a:rPr>
              <a:t>Elstar</a:t>
            </a:r>
            <a:r>
              <a:rPr lang="ru-RU" sz="2000" dirty="0">
                <a:effectLst/>
                <a:latin typeface="Arial" panose="020B0604020202020204" pitchFamily="34" charset="0"/>
                <a:ea typeface="Calibri" panose="020F0502020204030204" pitchFamily="34" charset="0"/>
                <a:cs typeface="Arial" panose="020B0604020202020204" pitchFamily="34" charset="0"/>
              </a:rPr>
              <a:t> можно добиться существенного уменьшения внутреннего потемнения.</a:t>
            </a:r>
          </a:p>
          <a:p>
            <a:pPr algn="just"/>
            <a:r>
              <a:rPr lang="ru-RU" sz="2000" dirty="0">
                <a:effectLst/>
                <a:latin typeface="Arial" panose="020B0604020202020204" pitchFamily="34" charset="0"/>
                <a:ea typeface="Calibri" panose="020F0502020204030204" pitchFamily="34" charset="0"/>
                <a:cs typeface="Arial" panose="020B0604020202020204" pitchFamily="34" charset="0"/>
              </a:rPr>
              <a:t>       Кроме того, в случае с сортом Голден </a:t>
            </a:r>
            <a:r>
              <a:rPr lang="ru-RU" sz="2000" dirty="0" err="1">
                <a:effectLst/>
                <a:latin typeface="Arial" panose="020B0604020202020204" pitchFamily="34" charset="0"/>
                <a:ea typeface="Calibri" panose="020F0502020204030204" pitchFamily="34" charset="0"/>
                <a:cs typeface="Arial" panose="020B0604020202020204" pitchFamily="34" charset="0"/>
              </a:rPr>
              <a:t>Делишес</a:t>
            </a:r>
            <a:r>
              <a:rPr lang="ru-RU" sz="2000" dirty="0">
                <a:effectLst/>
                <a:latin typeface="Arial" panose="020B0604020202020204" pitchFamily="34" charset="0"/>
                <a:ea typeface="Calibri" panose="020F0502020204030204" pitchFamily="34" charset="0"/>
                <a:cs typeface="Arial" panose="020B0604020202020204" pitchFamily="34" charset="0"/>
              </a:rPr>
              <a:t> можно контролировать возможное появление ожогов в течение длительных периодов хранения, а также достигать отличных результатов по сохранению твердости.</a:t>
            </a:r>
          </a:p>
        </p:txBody>
      </p:sp>
    </p:spTree>
    <p:extLst>
      <p:ext uri="{BB962C8B-B14F-4D97-AF65-F5344CB8AC3E}">
        <p14:creationId xmlns:p14="http://schemas.microsoft.com/office/powerpoint/2010/main" val="1628556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5981809" y="1027711"/>
            <a:ext cx="6777628" cy="7697298"/>
          </a:xfrm>
          <a:prstGeom prst="rect">
            <a:avLst/>
          </a:prstGeom>
        </p:spPr>
      </p:pic>
      <p:pic>
        <p:nvPicPr>
          <p:cNvPr id="2" name="Рисунок 1"/>
          <p:cNvPicPr>
            <a:picLocks noChangeAspect="1"/>
          </p:cNvPicPr>
          <p:nvPr/>
        </p:nvPicPr>
        <p:blipFill>
          <a:blip r:embed="rId3"/>
          <a:stretch>
            <a:fillRect/>
          </a:stretch>
        </p:blipFill>
        <p:spPr>
          <a:xfrm>
            <a:off x="187096" y="5507481"/>
            <a:ext cx="5589171" cy="3299218"/>
          </a:xfrm>
          <a:prstGeom prst="rect">
            <a:avLst/>
          </a:prstGeom>
        </p:spPr>
      </p:pic>
      <p:sp>
        <p:nvSpPr>
          <p:cNvPr id="5" name="Прямоугольник 4"/>
          <p:cNvSpPr/>
          <p:nvPr/>
        </p:nvSpPr>
        <p:spPr>
          <a:xfrm>
            <a:off x="1179232" y="2660192"/>
            <a:ext cx="3604897" cy="2216168"/>
          </a:xfrm>
          <a:prstGeom prst="rect">
            <a:avLst/>
          </a:prstGeom>
          <a:solidFill>
            <a:srgbClr val="FFFFFF"/>
          </a:solidFill>
        </p:spPr>
        <p:txBody>
          <a:bodyPr lIns="0" tIns="0" rIns="0" bIns="0">
            <a:noAutofit/>
          </a:bodyPr>
          <a:lstStyle/>
          <a:p>
            <a:pPr marL="322968" marR="0" indent="0">
              <a:spcAft>
                <a:spcPts val="1820"/>
              </a:spcAft>
            </a:pPr>
            <a:r>
              <a:rPr lang="ru" sz="2000" dirty="0">
                <a:latin typeface="Arial"/>
              </a:rPr>
              <a:t>Россия, Владикавказ Проект« ВЛАДКА»</a:t>
            </a:r>
          </a:p>
          <a:p>
            <a:pPr marL="322968" marR="0" indent="0"/>
            <a:r>
              <a:rPr lang="en-US" sz="2000" dirty="0">
                <a:latin typeface="Arial"/>
              </a:rPr>
              <a:t>DCA </a:t>
            </a:r>
            <a:r>
              <a:rPr lang="ru" sz="2000" dirty="0">
                <a:latin typeface="Arial"/>
              </a:rPr>
              <a:t>терминал Хранения яблок 5.000 тонн, 20 камер</a:t>
            </a:r>
          </a:p>
        </p:txBody>
      </p:sp>
      <p:sp>
        <p:nvSpPr>
          <p:cNvPr id="6" name="Прямоугольник 5"/>
          <p:cNvSpPr/>
          <p:nvPr/>
        </p:nvSpPr>
        <p:spPr>
          <a:xfrm>
            <a:off x="12240311" y="4880313"/>
            <a:ext cx="86960" cy="152839"/>
          </a:xfrm>
          <a:prstGeom prst="rect">
            <a:avLst/>
          </a:prstGeom>
          <a:solidFill>
            <a:srgbClr val="FFFFFF"/>
          </a:solidFill>
        </p:spPr>
        <p:txBody>
          <a:bodyPr vert="vert270" wrap="none" lIns="0" tIns="0" rIns="0" bIns="0">
            <a:noAutofit/>
          </a:bodyPr>
          <a:lstStyle/>
          <a:p>
            <a:pPr marL="0" marR="0" indent="0"/>
            <a:r>
              <a:rPr lang="ru" sz="450" b="1">
                <a:solidFill>
                  <a:srgbClr val="807F80"/>
                </a:solidFill>
                <a:latin typeface="Arial"/>
              </a:rPr>
              <a:t>-6300</a:t>
            </a:r>
          </a:p>
        </p:txBody>
      </p:sp>
    </p:spTree>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689221" y="751020"/>
            <a:ext cx="9086027" cy="8593252"/>
          </a:xfrm>
          <a:prstGeom prst="rect">
            <a:avLst/>
          </a:prstGeom>
        </p:spPr>
      </p:pic>
      <p:sp>
        <p:nvSpPr>
          <p:cNvPr id="4" name="Прямоугольник 3"/>
          <p:cNvSpPr/>
          <p:nvPr/>
        </p:nvSpPr>
        <p:spPr>
          <a:xfrm>
            <a:off x="417723" y="3291312"/>
            <a:ext cx="3178001" cy="1928936"/>
          </a:xfrm>
          <a:prstGeom prst="rect">
            <a:avLst/>
          </a:prstGeom>
          <a:solidFill>
            <a:srgbClr val="FFFFFF"/>
          </a:solidFill>
        </p:spPr>
        <p:txBody>
          <a:bodyPr lIns="0" tIns="0" rIns="0" bIns="0">
            <a:noAutofit/>
          </a:bodyPr>
          <a:lstStyle/>
          <a:p>
            <a:pPr marL="0" marR="0" indent="0">
              <a:lnSpc>
                <a:spcPct val="105000"/>
              </a:lnSpc>
              <a:spcAft>
                <a:spcPts val="140"/>
              </a:spcAft>
            </a:pPr>
            <a:r>
              <a:rPr lang="ru" sz="2000" dirty="0">
                <a:latin typeface="Arial"/>
              </a:rPr>
              <a:t>Россия, КБР Проект«ЭКОСАД»</a:t>
            </a:r>
          </a:p>
          <a:p>
            <a:pPr marL="0" marR="0" indent="0"/>
            <a:r>
              <a:rPr lang="en-US" sz="2000" dirty="0">
                <a:latin typeface="Arial"/>
              </a:rPr>
              <a:t>DCA </a:t>
            </a:r>
            <a:r>
              <a:rPr lang="ru" sz="2000" dirty="0">
                <a:latin typeface="Arial"/>
              </a:rPr>
              <a:t>терминал Хранения яблок 5.000 тонн, 20 камер</a:t>
            </a:r>
          </a:p>
        </p:txBody>
      </p:sp>
      <p:sp>
        <p:nvSpPr>
          <p:cNvPr id="5" name="Прямоугольник 4"/>
          <p:cNvSpPr/>
          <p:nvPr/>
        </p:nvSpPr>
        <p:spPr>
          <a:xfrm>
            <a:off x="10519552" y="8814605"/>
            <a:ext cx="276692" cy="118582"/>
          </a:xfrm>
          <a:prstGeom prst="rect">
            <a:avLst/>
          </a:prstGeom>
          <a:solidFill>
            <a:srgbClr val="FFFFFF"/>
          </a:solidFill>
        </p:spPr>
        <p:txBody>
          <a:bodyPr wrap="none" lIns="0" tIns="0" rIns="0" bIns="0">
            <a:noAutofit/>
          </a:bodyPr>
          <a:lstStyle/>
          <a:p>
            <a:pPr marL="0" marR="0" indent="0"/>
            <a:r>
              <a:rPr lang="ru" sz="800">
                <a:solidFill>
                  <a:srgbClr val="666666"/>
                </a:solidFill>
                <a:latin typeface="Arial"/>
              </a:rPr>
              <a:t>6400</a:t>
            </a:r>
          </a:p>
        </p:txBody>
      </p:sp>
      <p:sp>
        <p:nvSpPr>
          <p:cNvPr id="6" name="Прямоугольник 5"/>
          <p:cNvSpPr/>
          <p:nvPr/>
        </p:nvSpPr>
        <p:spPr>
          <a:xfrm>
            <a:off x="10440497" y="8948998"/>
            <a:ext cx="371558" cy="123852"/>
          </a:xfrm>
          <a:prstGeom prst="rect">
            <a:avLst/>
          </a:prstGeom>
          <a:solidFill>
            <a:srgbClr val="FFFFFF"/>
          </a:solidFill>
        </p:spPr>
        <p:txBody>
          <a:bodyPr wrap="none" lIns="0" tIns="0" rIns="0" bIns="0">
            <a:noAutofit/>
          </a:bodyPr>
          <a:lstStyle/>
          <a:p>
            <a:pPr marL="0" marR="0" indent="0"/>
            <a:r>
              <a:rPr lang="ru" sz="800">
                <a:solidFill>
                  <a:srgbClr val="666666"/>
                </a:solidFill>
                <a:latin typeface="Arial"/>
              </a:rPr>
              <a:t>118400</a:t>
            </a:r>
          </a:p>
        </p:txBody>
      </p:sp>
      <p:sp>
        <p:nvSpPr>
          <p:cNvPr id="7" name="Прямоугольник 6"/>
          <p:cNvSpPr/>
          <p:nvPr/>
        </p:nvSpPr>
        <p:spPr>
          <a:xfrm>
            <a:off x="6052959" y="5417885"/>
            <a:ext cx="397909" cy="152840"/>
          </a:xfrm>
          <a:prstGeom prst="rect">
            <a:avLst/>
          </a:prstGeom>
          <a:solidFill>
            <a:srgbClr val="FFFFFF"/>
          </a:solidFill>
        </p:spPr>
        <p:txBody>
          <a:bodyPr lIns="0" tIns="0" rIns="0" bIns="0">
            <a:noAutofit/>
          </a:bodyPr>
          <a:lstStyle/>
          <a:p>
            <a:pPr marL="0" marR="0" indent="0">
              <a:lnSpc>
                <a:spcPct val="83000"/>
              </a:lnSpc>
            </a:pPr>
            <a:r>
              <a:rPr lang="en-US" sz="500" b="1">
                <a:solidFill>
                  <a:srgbClr val="666666"/>
                </a:solidFill>
                <a:latin typeface="Tahoma"/>
              </a:rPr>
              <a:t>Mi=8.40 m 890 bins</a:t>
            </a:r>
          </a:p>
        </p:txBody>
      </p:sp>
      <p:sp>
        <p:nvSpPr>
          <p:cNvPr id="9" name="Прямоугольник 8"/>
          <p:cNvSpPr/>
          <p:nvPr/>
        </p:nvSpPr>
        <p:spPr>
          <a:xfrm>
            <a:off x="9107107" y="1828800"/>
            <a:ext cx="361017" cy="50068"/>
          </a:xfrm>
          <a:prstGeom prst="rect">
            <a:avLst/>
          </a:prstGeom>
          <a:solidFill>
            <a:srgbClr val="FFFFFF"/>
          </a:solidFill>
        </p:spPr>
        <p:txBody>
          <a:bodyPr wrap="none" lIns="0" tIns="0" rIns="0" bIns="0">
            <a:noAutofit/>
          </a:bodyPr>
          <a:lstStyle/>
          <a:p>
            <a:pPr marL="0" marR="0" indent="0"/>
            <a:r>
              <a:rPr lang="en-US" sz="500" b="1">
                <a:solidFill>
                  <a:srgbClr val="535353"/>
                </a:solidFill>
                <a:latin typeface="Tahoma"/>
              </a:rPr>
              <a:t>Hi</a:t>
            </a:r>
            <a:r>
              <a:rPr lang="en-US" sz="500" b="1">
                <a:solidFill>
                  <a:srgbClr val="666666"/>
                </a:solidFill>
                <a:latin typeface="Tahoma"/>
              </a:rPr>
              <a:t>-8,40 m</a:t>
            </a:r>
          </a:p>
        </p:txBody>
      </p:sp>
      <p:sp>
        <p:nvSpPr>
          <p:cNvPr id="10" name="Прямоугольник 9"/>
          <p:cNvSpPr/>
          <p:nvPr/>
        </p:nvSpPr>
        <p:spPr>
          <a:xfrm>
            <a:off x="9107107" y="1884138"/>
            <a:ext cx="281962" cy="126487"/>
          </a:xfrm>
          <a:prstGeom prst="rect">
            <a:avLst/>
          </a:prstGeom>
          <a:solidFill>
            <a:srgbClr val="FFFFFF"/>
          </a:solidFill>
        </p:spPr>
        <p:txBody>
          <a:bodyPr lIns="0" tIns="0" rIns="0" bIns="0">
            <a:noAutofit/>
          </a:bodyPr>
          <a:lstStyle/>
          <a:p>
            <a:pPr marL="0" marR="0" indent="0">
              <a:lnSpc>
                <a:spcPct val="88000"/>
              </a:lnSpc>
            </a:pPr>
            <a:r>
              <a:rPr lang="en-US" sz="500" b="1">
                <a:solidFill>
                  <a:srgbClr val="666666"/>
                </a:solidFill>
                <a:latin typeface="Tahoma"/>
              </a:rPr>
              <a:t>700 blns 220 ton</a:t>
            </a:r>
          </a:p>
        </p:txBody>
      </p:sp>
      <p:sp>
        <p:nvSpPr>
          <p:cNvPr id="11" name="Прямоугольник 10"/>
          <p:cNvSpPr/>
          <p:nvPr/>
        </p:nvSpPr>
        <p:spPr>
          <a:xfrm>
            <a:off x="7017427" y="3839425"/>
            <a:ext cx="397909" cy="152840"/>
          </a:xfrm>
          <a:prstGeom prst="rect">
            <a:avLst/>
          </a:prstGeom>
          <a:solidFill>
            <a:srgbClr val="FFFFFF"/>
          </a:solidFill>
        </p:spPr>
        <p:txBody>
          <a:bodyPr lIns="0" tIns="0" rIns="0" bIns="0">
            <a:noAutofit/>
          </a:bodyPr>
          <a:lstStyle/>
          <a:p>
            <a:pPr marL="0" marR="0" indent="0">
              <a:lnSpc>
                <a:spcPct val="79000"/>
              </a:lnSpc>
            </a:pPr>
            <a:r>
              <a:rPr lang="en-US" sz="500" b="1">
                <a:solidFill>
                  <a:srgbClr val="535353"/>
                </a:solidFill>
                <a:latin typeface="Tahoma"/>
              </a:rPr>
              <a:t>Hl-8 40 </a:t>
            </a:r>
            <a:r>
              <a:rPr lang="en-US" sz="500" b="1">
                <a:solidFill>
                  <a:srgbClr val="7F7F7F"/>
                </a:solidFill>
                <a:latin typeface="Tahoma"/>
              </a:rPr>
              <a:t>m </a:t>
            </a:r>
            <a:r>
              <a:rPr lang="en-US" sz="500" b="1">
                <a:solidFill>
                  <a:srgbClr val="535353"/>
                </a:solidFill>
                <a:latin typeface="Tahoma"/>
              </a:rPr>
              <a:t>890 b&gt;ns</a:t>
            </a:r>
          </a:p>
        </p:txBody>
      </p:sp>
      <p:sp>
        <p:nvSpPr>
          <p:cNvPr id="13" name="Прямоугольник 12"/>
          <p:cNvSpPr/>
          <p:nvPr/>
        </p:nvSpPr>
        <p:spPr>
          <a:xfrm>
            <a:off x="7038508" y="5438967"/>
            <a:ext cx="358381" cy="50068"/>
          </a:xfrm>
          <a:prstGeom prst="rect">
            <a:avLst/>
          </a:prstGeom>
          <a:solidFill>
            <a:srgbClr val="FFFFFF"/>
          </a:solidFill>
        </p:spPr>
        <p:txBody>
          <a:bodyPr wrap="none" lIns="0" tIns="0" rIns="0" bIns="0">
            <a:noAutofit/>
          </a:bodyPr>
          <a:lstStyle/>
          <a:p>
            <a:pPr marL="0" marR="0" indent="0"/>
            <a:r>
              <a:rPr lang="en-US" sz="500" b="1">
                <a:solidFill>
                  <a:srgbClr val="666666"/>
                </a:solidFill>
                <a:latin typeface="Tahoma"/>
              </a:rPr>
              <a:t>Hi=8.40 m</a:t>
            </a:r>
          </a:p>
        </p:txBody>
      </p:sp>
      <p:sp>
        <p:nvSpPr>
          <p:cNvPr id="14" name="Прямоугольник 13"/>
          <p:cNvSpPr/>
          <p:nvPr/>
        </p:nvSpPr>
        <p:spPr>
          <a:xfrm>
            <a:off x="7043778" y="5496940"/>
            <a:ext cx="279327" cy="129123"/>
          </a:xfrm>
          <a:prstGeom prst="rect">
            <a:avLst/>
          </a:prstGeom>
          <a:solidFill>
            <a:srgbClr val="FFFFFF"/>
          </a:solidFill>
        </p:spPr>
        <p:txBody>
          <a:bodyPr lIns="0" tIns="0" rIns="0" bIns="0">
            <a:noAutofit/>
          </a:bodyPr>
          <a:lstStyle/>
          <a:p>
            <a:pPr marL="0" marR="0" indent="0">
              <a:lnSpc>
                <a:spcPct val="91000"/>
              </a:lnSpc>
            </a:pPr>
            <a:r>
              <a:rPr lang="en-US" sz="500" b="1">
                <a:solidFill>
                  <a:srgbClr val="666666"/>
                </a:solidFill>
                <a:latin typeface="Tahoma"/>
              </a:rPr>
              <a:t>890 bins 280 ton</a:t>
            </a:r>
          </a:p>
        </p:txBody>
      </p:sp>
      <p:sp>
        <p:nvSpPr>
          <p:cNvPr id="16" name="Прямоугольник 15"/>
          <p:cNvSpPr/>
          <p:nvPr/>
        </p:nvSpPr>
        <p:spPr>
          <a:xfrm>
            <a:off x="9952993" y="1828800"/>
            <a:ext cx="355747" cy="50068"/>
          </a:xfrm>
          <a:prstGeom prst="rect">
            <a:avLst/>
          </a:prstGeom>
          <a:solidFill>
            <a:srgbClr val="FFFFFF"/>
          </a:solidFill>
        </p:spPr>
        <p:txBody>
          <a:bodyPr wrap="none" lIns="0" tIns="0" rIns="0" bIns="0">
            <a:noAutofit/>
          </a:bodyPr>
          <a:lstStyle/>
          <a:p>
            <a:pPr marL="0" marR="0" indent="0"/>
            <a:r>
              <a:rPr lang="en-US" sz="500" b="1">
                <a:solidFill>
                  <a:srgbClr val="3D4553"/>
                </a:solidFill>
                <a:latin typeface="Tahoma"/>
              </a:rPr>
              <a:t>H </a:t>
            </a:r>
            <a:r>
              <a:rPr lang="en-US" sz="500" b="1">
                <a:solidFill>
                  <a:srgbClr val="666666"/>
                </a:solidFill>
                <a:latin typeface="Tahoma"/>
              </a:rPr>
              <a:t>-8 </a:t>
            </a:r>
            <a:r>
              <a:rPr lang="en-US" sz="500" b="1">
                <a:solidFill>
                  <a:srgbClr val="3D4553"/>
                </a:solidFill>
                <a:latin typeface="Tahoma"/>
              </a:rPr>
              <a:t>40 </a:t>
            </a:r>
            <a:r>
              <a:rPr lang="ru" sz="500" b="1">
                <a:solidFill>
                  <a:srgbClr val="3D4553"/>
                </a:solidFill>
                <a:latin typeface="Tahoma"/>
              </a:rPr>
              <a:t>Ш</a:t>
            </a:r>
          </a:p>
        </p:txBody>
      </p:sp>
      <p:sp>
        <p:nvSpPr>
          <p:cNvPr id="17" name="Прямоугольник 16"/>
          <p:cNvSpPr/>
          <p:nvPr/>
        </p:nvSpPr>
        <p:spPr>
          <a:xfrm>
            <a:off x="9952993" y="1886773"/>
            <a:ext cx="276692" cy="123852"/>
          </a:xfrm>
          <a:prstGeom prst="rect">
            <a:avLst/>
          </a:prstGeom>
          <a:solidFill>
            <a:srgbClr val="FFFFFF"/>
          </a:solidFill>
        </p:spPr>
        <p:txBody>
          <a:bodyPr lIns="0" tIns="0" rIns="0" bIns="0">
            <a:noAutofit/>
          </a:bodyPr>
          <a:lstStyle/>
          <a:p>
            <a:pPr marL="0" marR="0" indent="0">
              <a:lnSpc>
                <a:spcPct val="88000"/>
              </a:lnSpc>
            </a:pPr>
            <a:r>
              <a:rPr lang="en-US" sz="500" b="1">
                <a:solidFill>
                  <a:srgbClr val="666666"/>
                </a:solidFill>
                <a:latin typeface="Tahoma"/>
              </a:rPr>
              <a:t>700 blns 220 ton</a:t>
            </a:r>
          </a:p>
        </p:txBody>
      </p:sp>
      <p:sp>
        <p:nvSpPr>
          <p:cNvPr id="19" name="Прямоугольник 18"/>
          <p:cNvSpPr/>
          <p:nvPr/>
        </p:nvSpPr>
        <p:spPr>
          <a:xfrm>
            <a:off x="8002976" y="5438967"/>
            <a:ext cx="355746" cy="50068"/>
          </a:xfrm>
          <a:prstGeom prst="rect">
            <a:avLst/>
          </a:prstGeom>
          <a:solidFill>
            <a:srgbClr val="FFFFFF"/>
          </a:solidFill>
        </p:spPr>
        <p:txBody>
          <a:bodyPr wrap="none" lIns="0" tIns="0" rIns="0" bIns="0">
            <a:noAutofit/>
          </a:bodyPr>
          <a:lstStyle/>
          <a:p>
            <a:pPr marL="0" marR="0" indent="0"/>
            <a:r>
              <a:rPr lang="en-US" sz="500" b="1">
                <a:solidFill>
                  <a:srgbClr val="666666"/>
                </a:solidFill>
                <a:latin typeface="Tahoma"/>
              </a:rPr>
              <a:t>Hi=8.40 m</a:t>
            </a:r>
          </a:p>
        </p:txBody>
      </p:sp>
      <p:sp>
        <p:nvSpPr>
          <p:cNvPr id="20" name="Прямоугольник 19"/>
          <p:cNvSpPr/>
          <p:nvPr/>
        </p:nvSpPr>
        <p:spPr>
          <a:xfrm>
            <a:off x="8002976" y="5496940"/>
            <a:ext cx="276692" cy="129123"/>
          </a:xfrm>
          <a:prstGeom prst="rect">
            <a:avLst/>
          </a:prstGeom>
          <a:solidFill>
            <a:srgbClr val="FFFFFF"/>
          </a:solidFill>
        </p:spPr>
        <p:txBody>
          <a:bodyPr lIns="0" tIns="0" rIns="0" bIns="0">
            <a:noAutofit/>
          </a:bodyPr>
          <a:lstStyle/>
          <a:p>
            <a:pPr marL="0" marR="0" indent="0">
              <a:lnSpc>
                <a:spcPct val="91000"/>
              </a:lnSpc>
            </a:pPr>
            <a:r>
              <a:rPr lang="en-US" sz="500" b="1">
                <a:solidFill>
                  <a:srgbClr val="666666"/>
                </a:solidFill>
                <a:latin typeface="Tahoma"/>
              </a:rPr>
              <a:t>890 bins 280 ton</a:t>
            </a:r>
          </a:p>
        </p:txBody>
      </p:sp>
      <p:sp>
        <p:nvSpPr>
          <p:cNvPr id="22" name="Прямоугольник 21"/>
          <p:cNvSpPr/>
          <p:nvPr/>
        </p:nvSpPr>
        <p:spPr>
          <a:xfrm>
            <a:off x="5120112" y="3860507"/>
            <a:ext cx="361017" cy="50068"/>
          </a:xfrm>
          <a:prstGeom prst="rect">
            <a:avLst/>
          </a:prstGeom>
          <a:solidFill>
            <a:srgbClr val="FFFFFF"/>
          </a:solidFill>
        </p:spPr>
        <p:txBody>
          <a:bodyPr wrap="none" lIns="0" tIns="0" rIns="0" bIns="0">
            <a:noAutofit/>
          </a:bodyPr>
          <a:lstStyle/>
          <a:p>
            <a:pPr marL="0" marR="0" indent="0"/>
            <a:r>
              <a:rPr lang="en-US" sz="500" b="1">
                <a:solidFill>
                  <a:srgbClr val="666666"/>
                </a:solidFill>
                <a:latin typeface="Tahoma"/>
              </a:rPr>
              <a:t>HI-8,40 m</a:t>
            </a:r>
          </a:p>
        </p:txBody>
      </p:sp>
      <p:sp>
        <p:nvSpPr>
          <p:cNvPr id="23" name="Прямоугольник 22"/>
          <p:cNvSpPr/>
          <p:nvPr/>
        </p:nvSpPr>
        <p:spPr>
          <a:xfrm>
            <a:off x="5120112" y="3915845"/>
            <a:ext cx="287233" cy="121217"/>
          </a:xfrm>
          <a:prstGeom prst="rect">
            <a:avLst/>
          </a:prstGeom>
          <a:solidFill>
            <a:srgbClr val="FFFFFF"/>
          </a:solidFill>
        </p:spPr>
        <p:txBody>
          <a:bodyPr lIns="0" tIns="0" rIns="0" bIns="0">
            <a:noAutofit/>
          </a:bodyPr>
          <a:lstStyle/>
          <a:p>
            <a:pPr marL="0" marR="0" indent="0">
              <a:lnSpc>
                <a:spcPct val="83000"/>
              </a:lnSpc>
            </a:pPr>
            <a:r>
              <a:rPr lang="en-US" sz="500" b="1">
                <a:solidFill>
                  <a:srgbClr val="666666"/>
                </a:solidFill>
                <a:latin typeface="Tahoma"/>
              </a:rPr>
              <a:t>890 blns 280 ton</a:t>
            </a:r>
          </a:p>
        </p:txBody>
      </p:sp>
      <p:sp>
        <p:nvSpPr>
          <p:cNvPr id="25" name="Прямоугольник 24"/>
          <p:cNvSpPr/>
          <p:nvPr/>
        </p:nvSpPr>
        <p:spPr>
          <a:xfrm>
            <a:off x="5120112" y="5438967"/>
            <a:ext cx="358382" cy="50068"/>
          </a:xfrm>
          <a:prstGeom prst="rect">
            <a:avLst/>
          </a:prstGeom>
          <a:solidFill>
            <a:srgbClr val="FFFFFF"/>
          </a:solidFill>
        </p:spPr>
        <p:txBody>
          <a:bodyPr wrap="none" lIns="0" tIns="0" rIns="0" bIns="0">
            <a:noAutofit/>
          </a:bodyPr>
          <a:lstStyle/>
          <a:p>
            <a:pPr marL="0" marR="0" indent="0"/>
            <a:r>
              <a:rPr lang="en-US" sz="500" b="1">
                <a:solidFill>
                  <a:srgbClr val="666666"/>
                </a:solidFill>
                <a:latin typeface="Tahoma"/>
              </a:rPr>
              <a:t>Hi=8.40 m</a:t>
            </a:r>
          </a:p>
        </p:txBody>
      </p:sp>
      <p:sp>
        <p:nvSpPr>
          <p:cNvPr id="26" name="Прямоугольник 25"/>
          <p:cNvSpPr/>
          <p:nvPr/>
        </p:nvSpPr>
        <p:spPr>
          <a:xfrm>
            <a:off x="5120112" y="5496940"/>
            <a:ext cx="284598" cy="129123"/>
          </a:xfrm>
          <a:prstGeom prst="rect">
            <a:avLst/>
          </a:prstGeom>
          <a:solidFill>
            <a:srgbClr val="FFFFFF"/>
          </a:solidFill>
        </p:spPr>
        <p:txBody>
          <a:bodyPr lIns="0" tIns="0" rIns="0" bIns="0">
            <a:noAutofit/>
          </a:bodyPr>
          <a:lstStyle/>
          <a:p>
            <a:pPr marL="0" marR="0" indent="0">
              <a:lnSpc>
                <a:spcPct val="89000"/>
              </a:lnSpc>
            </a:pPr>
            <a:r>
              <a:rPr lang="en-US" sz="500" b="1">
                <a:solidFill>
                  <a:srgbClr val="666666"/>
                </a:solidFill>
                <a:latin typeface="Tahoma"/>
              </a:rPr>
              <a:t>890 bins 280 ton</a:t>
            </a:r>
          </a:p>
        </p:txBody>
      </p:sp>
      <p:sp>
        <p:nvSpPr>
          <p:cNvPr id="27" name="Прямоугольник 26"/>
          <p:cNvSpPr/>
          <p:nvPr/>
        </p:nvSpPr>
        <p:spPr>
          <a:xfrm>
            <a:off x="5101666" y="7439052"/>
            <a:ext cx="400544" cy="221353"/>
          </a:xfrm>
          <a:prstGeom prst="rect">
            <a:avLst/>
          </a:prstGeom>
          <a:solidFill>
            <a:srgbClr val="FFFFFF"/>
          </a:solidFill>
        </p:spPr>
        <p:txBody>
          <a:bodyPr lIns="0" tIns="0" rIns="0" bIns="0">
            <a:noAutofit/>
          </a:bodyPr>
          <a:lstStyle/>
          <a:p>
            <a:pPr marL="0" marR="0" indent="0">
              <a:lnSpc>
                <a:spcPct val="86000"/>
              </a:lnSpc>
            </a:pPr>
            <a:r>
              <a:rPr lang="en-US" sz="500" b="1">
                <a:solidFill>
                  <a:srgbClr val="666666"/>
                </a:solidFill>
                <a:latin typeface="Tahoma"/>
              </a:rPr>
              <a:t>HI-8,40 m 750 blns 240 ton</a:t>
            </a:r>
          </a:p>
        </p:txBody>
      </p:sp>
      <p:sp>
        <p:nvSpPr>
          <p:cNvPr id="29" name="Прямоугольник 28"/>
          <p:cNvSpPr/>
          <p:nvPr/>
        </p:nvSpPr>
        <p:spPr>
          <a:xfrm>
            <a:off x="6074040" y="3860507"/>
            <a:ext cx="355746" cy="50068"/>
          </a:xfrm>
          <a:prstGeom prst="rect">
            <a:avLst/>
          </a:prstGeom>
          <a:solidFill>
            <a:srgbClr val="FFFFFF"/>
          </a:solidFill>
        </p:spPr>
        <p:txBody>
          <a:bodyPr wrap="none" lIns="0" tIns="0" rIns="0" bIns="0">
            <a:noAutofit/>
          </a:bodyPr>
          <a:lstStyle/>
          <a:p>
            <a:pPr marL="0" marR="0" indent="0"/>
            <a:r>
              <a:rPr lang="en-US" sz="500" b="1">
                <a:solidFill>
                  <a:srgbClr val="666666"/>
                </a:solidFill>
                <a:latin typeface="Tahoma"/>
              </a:rPr>
              <a:t>HI-8 </a:t>
            </a:r>
            <a:r>
              <a:rPr lang="ru" sz="500" b="1">
                <a:solidFill>
                  <a:srgbClr val="666666"/>
                </a:solidFill>
                <a:latin typeface="Tahoma"/>
              </a:rPr>
              <a:t>Ю </a:t>
            </a:r>
            <a:r>
              <a:rPr lang="en-US" sz="500" b="1">
                <a:solidFill>
                  <a:srgbClr val="666666"/>
                </a:solidFill>
                <a:latin typeface="Tahoma"/>
              </a:rPr>
              <a:t>m</a:t>
            </a:r>
          </a:p>
        </p:txBody>
      </p:sp>
      <p:sp>
        <p:nvSpPr>
          <p:cNvPr id="30" name="Прямоугольник 29"/>
          <p:cNvSpPr/>
          <p:nvPr/>
        </p:nvSpPr>
        <p:spPr>
          <a:xfrm>
            <a:off x="6074040" y="3915845"/>
            <a:ext cx="303043" cy="126488"/>
          </a:xfrm>
          <a:prstGeom prst="rect">
            <a:avLst/>
          </a:prstGeom>
          <a:solidFill>
            <a:srgbClr val="FFFFFF"/>
          </a:solidFill>
        </p:spPr>
        <p:txBody>
          <a:bodyPr lIns="0" tIns="0" rIns="0" bIns="0">
            <a:noAutofit/>
          </a:bodyPr>
          <a:lstStyle/>
          <a:p>
            <a:pPr marL="0" marR="0" indent="0">
              <a:lnSpc>
                <a:spcPct val="86000"/>
              </a:lnSpc>
            </a:pPr>
            <a:r>
              <a:rPr lang="en-US" sz="500" b="1">
                <a:solidFill>
                  <a:srgbClr val="666666"/>
                </a:solidFill>
                <a:latin typeface="Tahoma"/>
              </a:rPr>
              <a:t>890 Wns 280 t-an_</a:t>
            </a:r>
          </a:p>
        </p:txBody>
      </p:sp>
      <p:sp>
        <p:nvSpPr>
          <p:cNvPr id="31" name="Прямоугольник 30"/>
          <p:cNvSpPr/>
          <p:nvPr/>
        </p:nvSpPr>
        <p:spPr>
          <a:xfrm>
            <a:off x="7014791" y="7439052"/>
            <a:ext cx="400545" cy="221353"/>
          </a:xfrm>
          <a:prstGeom prst="rect">
            <a:avLst/>
          </a:prstGeom>
          <a:solidFill>
            <a:srgbClr val="FFFFFF"/>
          </a:solidFill>
        </p:spPr>
        <p:txBody>
          <a:bodyPr lIns="0" tIns="0" rIns="0" bIns="0">
            <a:noAutofit/>
          </a:bodyPr>
          <a:lstStyle/>
          <a:p>
            <a:pPr marL="0" marR="0" indent="0">
              <a:lnSpc>
                <a:spcPct val="88000"/>
              </a:lnSpc>
            </a:pPr>
            <a:r>
              <a:rPr lang="en-US" sz="500" b="1">
                <a:solidFill>
                  <a:srgbClr val="666666"/>
                </a:solidFill>
                <a:latin typeface="Tahoma"/>
              </a:rPr>
              <a:t>Hi-8 </a:t>
            </a:r>
            <a:r>
              <a:rPr lang="ru" sz="500" b="1">
                <a:solidFill>
                  <a:srgbClr val="666666"/>
                </a:solidFill>
                <a:latin typeface="Tahoma"/>
              </a:rPr>
              <a:t>40 </a:t>
            </a:r>
            <a:r>
              <a:rPr lang="en-US" sz="500" b="1">
                <a:solidFill>
                  <a:srgbClr val="666666"/>
                </a:solidFill>
                <a:latin typeface="Tahoma"/>
              </a:rPr>
              <a:t>m </a:t>
            </a:r>
            <a:r>
              <a:rPr lang="ru" sz="500" b="1">
                <a:solidFill>
                  <a:srgbClr val="666666"/>
                </a:solidFill>
                <a:latin typeface="Tahoma"/>
              </a:rPr>
              <a:t>750 </a:t>
            </a:r>
            <a:r>
              <a:rPr lang="en-US" sz="500" b="1">
                <a:solidFill>
                  <a:srgbClr val="666666"/>
                </a:solidFill>
                <a:latin typeface="Tahoma"/>
              </a:rPr>
              <a:t>blns </a:t>
            </a:r>
            <a:r>
              <a:rPr lang="ru" sz="500" b="1">
                <a:solidFill>
                  <a:srgbClr val="666666"/>
                </a:solidFill>
                <a:latin typeface="Tahoma"/>
              </a:rPr>
              <a:t>240 </a:t>
            </a:r>
            <a:r>
              <a:rPr lang="en-US" sz="500" b="1">
                <a:solidFill>
                  <a:srgbClr val="666666"/>
                </a:solidFill>
                <a:latin typeface="Tahoma"/>
              </a:rPr>
              <a:t>ton</a:t>
            </a:r>
          </a:p>
        </p:txBody>
      </p:sp>
      <p:sp>
        <p:nvSpPr>
          <p:cNvPr id="32" name="Прямоугольник 31"/>
          <p:cNvSpPr/>
          <p:nvPr/>
        </p:nvSpPr>
        <p:spPr>
          <a:xfrm>
            <a:off x="7971354" y="3839425"/>
            <a:ext cx="337300" cy="223989"/>
          </a:xfrm>
          <a:prstGeom prst="rect">
            <a:avLst/>
          </a:prstGeom>
          <a:solidFill>
            <a:srgbClr val="FFFFFF"/>
          </a:solidFill>
        </p:spPr>
        <p:txBody>
          <a:bodyPr lIns="0" tIns="0" rIns="0" bIns="0">
            <a:noAutofit/>
          </a:bodyPr>
          <a:lstStyle/>
          <a:p>
            <a:pPr marL="0" marR="0" indent="0">
              <a:lnSpc>
                <a:spcPct val="79000"/>
              </a:lnSpc>
            </a:pPr>
            <a:r>
              <a:rPr lang="en-US" sz="500" b="1">
                <a:solidFill>
                  <a:srgbClr val="666666"/>
                </a:solidFill>
                <a:latin typeface="Tahoma"/>
              </a:rPr>
              <a:t>Hl-8 40 890 bln?</a:t>
            </a:r>
          </a:p>
          <a:p>
            <a:pPr marL="0" marR="0" indent="0">
              <a:lnSpc>
                <a:spcPct val="79000"/>
              </a:lnSpc>
            </a:pPr>
            <a:r>
              <a:rPr lang="en-US" sz="500" b="1">
                <a:solidFill>
                  <a:srgbClr val="666666"/>
                </a:solidFill>
                <a:latin typeface="Tahoma"/>
              </a:rPr>
              <a:t>280 </a:t>
            </a:r>
            <a:r>
              <a:rPr lang="en-US" sz="500" b="1" u="sng">
                <a:solidFill>
                  <a:srgbClr val="666666"/>
                </a:solidFill>
                <a:latin typeface="Tahoma"/>
              </a:rPr>
              <a:t>ton</a:t>
            </a:r>
          </a:p>
        </p:txBody>
      </p:sp>
      <p:sp>
        <p:nvSpPr>
          <p:cNvPr id="33" name="Прямоугольник 32"/>
          <p:cNvSpPr/>
          <p:nvPr/>
        </p:nvSpPr>
        <p:spPr>
          <a:xfrm>
            <a:off x="9046499" y="3839425"/>
            <a:ext cx="329394" cy="223989"/>
          </a:xfrm>
          <a:prstGeom prst="rect">
            <a:avLst/>
          </a:prstGeom>
          <a:solidFill>
            <a:srgbClr val="FFFFFF"/>
          </a:solidFill>
        </p:spPr>
        <p:txBody>
          <a:bodyPr lIns="0" tIns="0" rIns="0" bIns="0">
            <a:noAutofit/>
          </a:bodyPr>
          <a:lstStyle/>
          <a:p>
            <a:pPr marL="0" marR="0" indent="0" algn="just">
              <a:lnSpc>
                <a:spcPct val="80000"/>
              </a:lnSpc>
            </a:pPr>
            <a:r>
              <a:rPr lang="en-US" sz="500" b="1">
                <a:solidFill>
                  <a:srgbClr val="666666"/>
                </a:solidFill>
                <a:latin typeface="Tahoma"/>
              </a:rPr>
              <a:t>H-8 40 </a:t>
            </a:r>
            <a:r>
              <a:rPr lang="en-US" sz="550" b="1">
                <a:solidFill>
                  <a:srgbClr val="807F80"/>
                </a:solidFill>
                <a:latin typeface="Arial Unicode MS"/>
              </a:rPr>
              <a:t>।</a:t>
            </a:r>
            <a:r>
              <a:rPr lang="en-US" sz="500" b="1">
                <a:solidFill>
                  <a:srgbClr val="807F80"/>
                </a:solidFill>
                <a:latin typeface="Tahoma"/>
              </a:rPr>
              <a:t> </a:t>
            </a:r>
            <a:r>
              <a:rPr lang="en-US" sz="500" b="1">
                <a:solidFill>
                  <a:srgbClr val="666666"/>
                </a:solidFill>
                <a:latin typeface="Tahoma"/>
              </a:rPr>
              <a:t>890 0&lt;ns _280 ton</a:t>
            </a:r>
          </a:p>
        </p:txBody>
      </p:sp>
      <p:graphicFrame>
        <p:nvGraphicFramePr>
          <p:cNvPr id="34" name="Таблица 33"/>
          <p:cNvGraphicFramePr>
            <a:graphicFrameLocks noGrp="1"/>
          </p:cNvGraphicFramePr>
          <p:nvPr/>
        </p:nvGraphicFramePr>
        <p:xfrm>
          <a:off x="9391704" y="3610167"/>
          <a:ext cx="442809" cy="371556"/>
        </p:xfrm>
        <a:graphic>
          <a:graphicData uri="http://schemas.openxmlformats.org/drawingml/2006/table">
            <a:tbl>
              <a:tblPr/>
              <a:tblGrid>
                <a:gridCol w="234529">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tblGrid>
              <a:tr h="166014">
                <a:tc>
                  <a:txBody>
                    <a:bodyPr/>
                    <a:lstStyle/>
                    <a:p>
                      <a:endParaRPr sz="800"/>
                    </a:p>
                  </a:txBody>
                  <a:tcPr marL="0" marR="0" marT="0" marB="0"/>
                </a:tc>
                <a:tc>
                  <a:txBody>
                    <a:bodyPr/>
                    <a:lstStyle/>
                    <a:p>
                      <a:endParaRPr sz="800"/>
                    </a:p>
                  </a:txBody>
                  <a:tcPr marL="0" marR="0" marT="0" marB="0"/>
                </a:tc>
                <a:extLst>
                  <a:ext uri="{0D108BD9-81ED-4DB2-BD59-A6C34878D82A}">
                    <a16:rowId xmlns:a16="http://schemas.microsoft.com/office/drawing/2014/main" val="10000"/>
                  </a:ext>
                </a:extLst>
              </a:tr>
              <a:tr h="205542">
                <a:tc>
                  <a:txBody>
                    <a:bodyPr/>
                    <a:lstStyle/>
                    <a:p>
                      <a:pPr marL="0" marR="0" indent="0" algn="r"/>
                      <a:r>
                        <a:rPr lang="en-US" sz="700">
                          <a:solidFill>
                            <a:srgbClr val="666666"/>
                          </a:solidFill>
                          <a:latin typeface="Arial"/>
                        </a:rPr>
                        <a:t>n 1</a:t>
                      </a:r>
                    </a:p>
                  </a:txBody>
                  <a:tcPr marL="0" marR="0" marT="0" marB="0" anchor="ctr"/>
                </a:tc>
                <a:tc>
                  <a:txBody>
                    <a:bodyPr/>
                    <a:lstStyle/>
                    <a:p>
                      <a:endParaRPr sz="1000"/>
                    </a:p>
                  </a:txBody>
                  <a:tcPr marL="0" marR="0" marT="0" marB="0"/>
                </a:tc>
                <a:extLst>
                  <a:ext uri="{0D108BD9-81ED-4DB2-BD59-A6C34878D82A}">
                    <a16:rowId xmlns:a16="http://schemas.microsoft.com/office/drawing/2014/main" val="10001"/>
                  </a:ext>
                </a:extLst>
              </a:tr>
            </a:tbl>
          </a:graphicData>
        </a:graphic>
      </p:graphicFrame>
      <p:graphicFrame>
        <p:nvGraphicFramePr>
          <p:cNvPr id="35" name="Таблица 34"/>
          <p:cNvGraphicFramePr>
            <a:graphicFrameLocks noGrp="1"/>
          </p:cNvGraphicFramePr>
          <p:nvPr/>
        </p:nvGraphicFramePr>
        <p:xfrm>
          <a:off x="10021507" y="3631248"/>
          <a:ext cx="482336" cy="413719"/>
        </p:xfrm>
        <a:graphic>
          <a:graphicData uri="http://schemas.openxmlformats.org/drawingml/2006/table">
            <a:tbl>
              <a:tblPr/>
              <a:tblGrid>
                <a:gridCol w="274056">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tblGrid>
              <a:tr h="144933">
                <a:tc>
                  <a:txBody>
                    <a:bodyPr/>
                    <a:lstStyle/>
                    <a:p>
                      <a:endParaRPr sz="700"/>
                    </a:p>
                  </a:txBody>
                  <a:tcPr marL="0" marR="0" marT="0" marB="0"/>
                </a:tc>
                <a:tc>
                  <a:txBody>
                    <a:bodyPr/>
                    <a:lstStyle/>
                    <a:p>
                      <a:endParaRPr sz="700"/>
                    </a:p>
                  </a:txBody>
                  <a:tcPr marL="0" marR="0" marT="0" marB="0"/>
                </a:tc>
                <a:extLst>
                  <a:ext uri="{0D108BD9-81ED-4DB2-BD59-A6C34878D82A}">
                    <a16:rowId xmlns:a16="http://schemas.microsoft.com/office/drawing/2014/main" val="10000"/>
                  </a:ext>
                </a:extLst>
              </a:tr>
              <a:tr h="268786">
                <a:tc>
                  <a:txBody>
                    <a:bodyPr/>
                    <a:lstStyle/>
                    <a:p>
                      <a:pPr marL="0" marR="0" indent="0" algn="r"/>
                      <a:r>
                        <a:rPr lang="en-US" sz="500" b="1">
                          <a:solidFill>
                            <a:srgbClr val="EE3637"/>
                          </a:solidFill>
                          <a:latin typeface="Tahoma"/>
                        </a:rPr>
                        <a:t>Bll</a:t>
                      </a:r>
                    </a:p>
                    <a:p>
                      <a:pPr marL="0" marR="0" indent="0" algn="r"/>
                      <a:r>
                        <a:rPr lang="en-US" sz="500" b="1">
                          <a:solidFill>
                            <a:srgbClr val="666666"/>
                          </a:solidFill>
                          <a:latin typeface="Tahoma"/>
                        </a:rPr>
                        <a:t>240 </a:t>
                      </a:r>
                      <a:r>
                        <a:rPr lang="en-US" sz="500" b="1">
                          <a:solidFill>
                            <a:srgbClr val="535353"/>
                          </a:solidFill>
                          <a:latin typeface="Tahoma"/>
                        </a:rPr>
                        <a:t>tor</a:t>
                      </a:r>
                    </a:p>
                  </a:txBody>
                  <a:tcPr marL="0" marR="0" marT="0" marB="0"/>
                </a:tc>
                <a:tc>
                  <a:txBody>
                    <a:bodyPr/>
                    <a:lstStyle/>
                    <a:p>
                      <a:endParaRPr sz="1300"/>
                    </a:p>
                  </a:txBody>
                  <a:tcPr marL="0" marR="0" marT="0" marB="0"/>
                </a:tc>
                <a:extLst>
                  <a:ext uri="{0D108BD9-81ED-4DB2-BD59-A6C34878D82A}">
                    <a16:rowId xmlns:a16="http://schemas.microsoft.com/office/drawing/2014/main" val="10001"/>
                  </a:ext>
                </a:extLst>
              </a:tr>
            </a:tbl>
          </a:graphicData>
        </a:graphic>
      </p:graphicFrame>
      <p:graphicFrame>
        <p:nvGraphicFramePr>
          <p:cNvPr id="36" name="Таблица 35"/>
          <p:cNvGraphicFramePr>
            <a:graphicFrameLocks noGrp="1"/>
          </p:cNvGraphicFramePr>
          <p:nvPr/>
        </p:nvGraphicFramePr>
        <p:xfrm>
          <a:off x="8132099" y="4234699"/>
          <a:ext cx="416560" cy="353110"/>
        </p:xfrm>
        <a:graphic>
          <a:graphicData uri="http://schemas.openxmlformats.org/drawingml/2006/table">
            <a:tbl>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tblGrid>
              <a:tr h="65878">
                <a:tc>
                  <a:txBody>
                    <a:bodyPr/>
                    <a:lstStyle/>
                    <a:p>
                      <a:endParaRPr sz="400"/>
                    </a:p>
                  </a:txBody>
                  <a:tcPr marL="0" marR="0" marT="0" marB="0"/>
                </a:tc>
                <a:tc>
                  <a:txBody>
                    <a:bodyPr/>
                    <a:lstStyle/>
                    <a:p>
                      <a:endParaRPr sz="400"/>
                    </a:p>
                  </a:txBody>
                  <a:tcPr marL="0" marR="0" marT="0" marB="0"/>
                </a:tc>
                <a:extLst>
                  <a:ext uri="{0D108BD9-81ED-4DB2-BD59-A6C34878D82A}">
                    <a16:rowId xmlns:a16="http://schemas.microsoft.com/office/drawing/2014/main" val="10000"/>
                  </a:ext>
                </a:extLst>
              </a:tr>
              <a:tr h="287232">
                <a:tc>
                  <a:txBody>
                    <a:bodyPr/>
                    <a:lstStyle/>
                    <a:p>
                      <a:endParaRPr sz="1400"/>
                    </a:p>
                  </a:txBody>
                  <a:tcPr marL="0" marR="0" marT="0" marB="0"/>
                </a:tc>
                <a:tc>
                  <a:txBody>
                    <a:bodyPr/>
                    <a:lstStyle/>
                    <a:p>
                      <a:endParaRPr sz="1400"/>
                    </a:p>
                  </a:txBody>
                  <a:tcPr marL="0" marR="0" marT="0" marB="0"/>
                </a:tc>
                <a:extLst>
                  <a:ext uri="{0D108BD9-81ED-4DB2-BD59-A6C34878D82A}">
                    <a16:rowId xmlns:a16="http://schemas.microsoft.com/office/drawing/2014/main" val="10001"/>
                  </a:ext>
                </a:extLst>
              </a:tr>
            </a:tbl>
          </a:graphicData>
        </a:graphic>
      </p:graphicFrame>
      <p:graphicFrame>
        <p:nvGraphicFramePr>
          <p:cNvPr id="37" name="Таблица 36"/>
          <p:cNvGraphicFramePr>
            <a:graphicFrameLocks noGrp="1"/>
          </p:cNvGraphicFramePr>
          <p:nvPr/>
        </p:nvGraphicFramePr>
        <p:xfrm>
          <a:off x="10018872" y="4255780"/>
          <a:ext cx="487606" cy="356668"/>
        </p:xfrm>
        <a:graphic>
          <a:graphicData uri="http://schemas.openxmlformats.org/drawingml/2006/table">
            <a:tbl>
              <a:tblPr/>
              <a:tblGrid>
                <a:gridCol w="279326">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tblGrid>
              <a:tr h="44797">
                <a:tc>
                  <a:txBody>
                    <a:bodyPr/>
                    <a:lstStyle/>
                    <a:p>
                      <a:endParaRPr sz="300"/>
                    </a:p>
                  </a:txBody>
                  <a:tcPr marL="0" marR="0" marT="0" marB="0"/>
                </a:tc>
                <a:tc>
                  <a:txBody>
                    <a:bodyPr/>
                    <a:lstStyle/>
                    <a:p>
                      <a:endParaRPr sz="300"/>
                    </a:p>
                  </a:txBody>
                  <a:tcPr marL="0" marR="0" marT="0" marB="0"/>
                </a:tc>
                <a:extLst>
                  <a:ext uri="{0D108BD9-81ED-4DB2-BD59-A6C34878D82A}">
                    <a16:rowId xmlns:a16="http://schemas.microsoft.com/office/drawing/2014/main" val="10000"/>
                  </a:ext>
                </a:extLst>
              </a:tr>
              <a:tr h="310948">
                <a:tc>
                  <a:txBody>
                    <a:bodyPr/>
                    <a:lstStyle/>
                    <a:p>
                      <a:endParaRPr sz="1500"/>
                    </a:p>
                  </a:txBody>
                  <a:tcPr marL="0" marR="0" marT="0" marB="0"/>
                </a:tc>
                <a:tc>
                  <a:txBody>
                    <a:bodyPr/>
                    <a:lstStyle/>
                    <a:p>
                      <a:endParaRPr sz="1500"/>
                    </a:p>
                  </a:txBody>
                  <a:tcPr marL="0" marR="0" marT="0" marB="0"/>
                </a:tc>
                <a:extLst>
                  <a:ext uri="{0D108BD9-81ED-4DB2-BD59-A6C34878D82A}">
                    <a16:rowId xmlns:a16="http://schemas.microsoft.com/office/drawing/2014/main" val="10001"/>
                  </a:ext>
                </a:extLst>
              </a:tr>
            </a:tbl>
          </a:graphicData>
        </a:graphic>
      </p:graphicFrame>
      <p:sp>
        <p:nvSpPr>
          <p:cNvPr id="39" name="Прямоугольник 38"/>
          <p:cNvSpPr/>
          <p:nvPr/>
        </p:nvSpPr>
        <p:spPr>
          <a:xfrm>
            <a:off x="7992435" y="7460133"/>
            <a:ext cx="281962" cy="179191"/>
          </a:xfrm>
          <a:prstGeom prst="rect">
            <a:avLst/>
          </a:prstGeom>
          <a:solidFill>
            <a:srgbClr val="FFFFFF"/>
          </a:solidFill>
        </p:spPr>
        <p:txBody>
          <a:bodyPr lIns="0" tIns="0" rIns="0" bIns="0">
            <a:noAutofit/>
          </a:bodyPr>
          <a:lstStyle/>
          <a:p>
            <a:pPr marL="0" marR="0" indent="0" algn="just">
              <a:lnSpc>
                <a:spcPct val="84000"/>
              </a:lnSpc>
            </a:pPr>
            <a:r>
              <a:rPr lang="en-US" sz="500" b="1">
                <a:solidFill>
                  <a:srgbClr val="666666"/>
                </a:solidFill>
                <a:latin typeface="Tahoma"/>
              </a:rPr>
              <a:t>Hl-8 40 750 b«ns 240 ton</a:t>
            </a:r>
          </a:p>
        </p:txBody>
      </p:sp>
      <p:sp>
        <p:nvSpPr>
          <p:cNvPr id="41" name="Прямоугольник 40"/>
          <p:cNvSpPr/>
          <p:nvPr/>
        </p:nvSpPr>
        <p:spPr>
          <a:xfrm>
            <a:off x="9072850" y="5438967"/>
            <a:ext cx="361017" cy="50068"/>
          </a:xfrm>
          <a:prstGeom prst="rect">
            <a:avLst/>
          </a:prstGeom>
          <a:solidFill>
            <a:srgbClr val="FFFFFF"/>
          </a:solidFill>
        </p:spPr>
        <p:txBody>
          <a:bodyPr wrap="none" lIns="0" tIns="0" rIns="0" bIns="0">
            <a:noAutofit/>
          </a:bodyPr>
          <a:lstStyle/>
          <a:p>
            <a:pPr marL="0" marR="0" indent="0"/>
            <a:r>
              <a:rPr lang="en-US" sz="500" b="1">
                <a:solidFill>
                  <a:srgbClr val="666666"/>
                </a:solidFill>
                <a:latin typeface="Tahoma"/>
              </a:rPr>
              <a:t>Hi = 8.40 m</a:t>
            </a:r>
          </a:p>
        </p:txBody>
      </p:sp>
      <p:sp>
        <p:nvSpPr>
          <p:cNvPr id="42" name="Прямоугольник 41"/>
          <p:cNvSpPr/>
          <p:nvPr/>
        </p:nvSpPr>
        <p:spPr>
          <a:xfrm>
            <a:off x="9075485" y="5496940"/>
            <a:ext cx="281962" cy="52703"/>
          </a:xfrm>
          <a:prstGeom prst="rect">
            <a:avLst/>
          </a:prstGeom>
          <a:solidFill>
            <a:srgbClr val="FFFFFF"/>
          </a:solidFill>
        </p:spPr>
        <p:txBody>
          <a:bodyPr wrap="none" lIns="0" tIns="0" rIns="0" bIns="0">
            <a:noAutofit/>
          </a:bodyPr>
          <a:lstStyle/>
          <a:p>
            <a:pPr marL="0" marR="0" indent="0"/>
            <a:r>
              <a:rPr lang="en-US" sz="500" b="1">
                <a:solidFill>
                  <a:srgbClr val="666666"/>
                </a:solidFill>
                <a:latin typeface="Tahoma"/>
              </a:rPr>
              <a:t>890 bins</a:t>
            </a:r>
          </a:p>
        </p:txBody>
      </p:sp>
      <p:sp>
        <p:nvSpPr>
          <p:cNvPr id="43" name="Прямоугольник 42"/>
          <p:cNvSpPr/>
          <p:nvPr/>
        </p:nvSpPr>
        <p:spPr>
          <a:xfrm>
            <a:off x="9075485" y="5573360"/>
            <a:ext cx="250340" cy="52703"/>
          </a:xfrm>
          <a:prstGeom prst="rect">
            <a:avLst/>
          </a:prstGeom>
          <a:solidFill>
            <a:srgbClr val="FFFFFF"/>
          </a:solidFill>
        </p:spPr>
        <p:txBody>
          <a:bodyPr wrap="none" lIns="0" tIns="0" rIns="0" bIns="0">
            <a:noAutofit/>
          </a:bodyPr>
          <a:lstStyle/>
          <a:p>
            <a:pPr marL="0" marR="0" indent="0"/>
            <a:r>
              <a:rPr lang="en-US" sz="500" b="1">
                <a:solidFill>
                  <a:srgbClr val="666666"/>
                </a:solidFill>
                <a:latin typeface="Tahoma"/>
              </a:rPr>
              <a:t>280 ton</a:t>
            </a:r>
          </a:p>
        </p:txBody>
      </p:sp>
      <p:graphicFrame>
        <p:nvGraphicFramePr>
          <p:cNvPr id="44" name="Таблица 43"/>
          <p:cNvGraphicFramePr>
            <a:graphicFrameLocks noGrp="1"/>
          </p:cNvGraphicFramePr>
          <p:nvPr/>
        </p:nvGraphicFramePr>
        <p:xfrm>
          <a:off x="10018872" y="5515386"/>
          <a:ext cx="487606" cy="358381"/>
        </p:xfrm>
        <a:graphic>
          <a:graphicData uri="http://schemas.openxmlformats.org/drawingml/2006/table">
            <a:tbl>
              <a:tblPr/>
              <a:tblGrid>
                <a:gridCol w="279326">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tblGrid>
              <a:tr h="250340">
                <a:tc>
                  <a:txBody>
                    <a:bodyPr/>
                    <a:lstStyle/>
                    <a:p>
                      <a:endParaRPr sz="1200"/>
                    </a:p>
                  </a:txBody>
                  <a:tcPr marL="0" marR="0" marT="0" marB="0"/>
                </a:tc>
                <a:tc>
                  <a:txBody>
                    <a:bodyPr/>
                    <a:lstStyle/>
                    <a:p>
                      <a:endParaRPr sz="1200"/>
                    </a:p>
                  </a:txBody>
                  <a:tcPr marL="0" marR="0" marT="0" marB="0"/>
                </a:tc>
                <a:extLst>
                  <a:ext uri="{0D108BD9-81ED-4DB2-BD59-A6C34878D82A}">
                    <a16:rowId xmlns:a16="http://schemas.microsoft.com/office/drawing/2014/main" val="10000"/>
                  </a:ext>
                </a:extLst>
              </a:tr>
              <a:tr h="108041">
                <a:tc>
                  <a:txBody>
                    <a:bodyPr/>
                    <a:lstStyle/>
                    <a:p>
                      <a:endParaRPr sz="600"/>
                    </a:p>
                  </a:txBody>
                  <a:tcPr marL="0" marR="0" marT="0" marB="0"/>
                </a:tc>
                <a:tc>
                  <a:txBody>
                    <a:bodyPr/>
                    <a:lstStyle/>
                    <a:p>
                      <a:endParaRPr sz="600"/>
                    </a:p>
                  </a:txBody>
                  <a:tcPr marL="0" marR="0" marT="0" marB="0"/>
                </a:tc>
                <a:extLst>
                  <a:ext uri="{0D108BD9-81ED-4DB2-BD59-A6C34878D82A}">
                    <a16:rowId xmlns:a16="http://schemas.microsoft.com/office/drawing/2014/main" val="10001"/>
                  </a:ext>
                </a:extLst>
              </a:tr>
            </a:tbl>
          </a:graphicData>
        </a:graphic>
      </p:graphicFrame>
      <p:graphicFrame>
        <p:nvGraphicFramePr>
          <p:cNvPr id="45" name="Таблица 44"/>
          <p:cNvGraphicFramePr>
            <a:graphicFrameLocks noGrp="1"/>
          </p:cNvGraphicFramePr>
          <p:nvPr/>
        </p:nvGraphicFramePr>
        <p:xfrm>
          <a:off x="10648675" y="3913210"/>
          <a:ext cx="529769" cy="353110"/>
        </p:xfrm>
        <a:graphic>
          <a:graphicData uri="http://schemas.openxmlformats.org/drawingml/2006/table">
            <a:tbl>
              <a:tblPr/>
              <a:tblGrid>
                <a:gridCol w="321489">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tblGrid>
              <a:tr h="123852">
                <a:tc>
                  <a:txBody>
                    <a:bodyPr/>
                    <a:lstStyle/>
                    <a:p>
                      <a:endParaRPr sz="600"/>
                    </a:p>
                  </a:txBody>
                  <a:tcPr marL="0" marR="0" marT="0" marB="0"/>
                </a:tc>
                <a:tc>
                  <a:txBody>
                    <a:bodyPr/>
                    <a:lstStyle/>
                    <a:p>
                      <a:endParaRPr sz="600"/>
                    </a:p>
                  </a:txBody>
                  <a:tcPr marL="0" marR="0" marT="0" marB="0"/>
                </a:tc>
                <a:extLst>
                  <a:ext uri="{0D108BD9-81ED-4DB2-BD59-A6C34878D82A}">
                    <a16:rowId xmlns:a16="http://schemas.microsoft.com/office/drawing/2014/main" val="10000"/>
                  </a:ext>
                </a:extLst>
              </a:tr>
              <a:tr h="229258">
                <a:tc>
                  <a:txBody>
                    <a:bodyPr/>
                    <a:lstStyle/>
                    <a:p>
                      <a:endParaRPr sz="1100"/>
                    </a:p>
                  </a:txBody>
                  <a:tcPr marL="0" marR="0" marT="0" marB="0"/>
                </a:tc>
                <a:tc>
                  <a:txBody>
                    <a:bodyPr/>
                    <a:lstStyle/>
                    <a:p>
                      <a:endParaRPr sz="1100"/>
                    </a:p>
                  </a:txBody>
                  <a:tcPr marL="0" marR="0" marT="0" marB="0"/>
                </a:tc>
                <a:extLst>
                  <a:ext uri="{0D108BD9-81ED-4DB2-BD59-A6C34878D82A}">
                    <a16:rowId xmlns:a16="http://schemas.microsoft.com/office/drawing/2014/main" val="10001"/>
                  </a:ext>
                </a:extLst>
              </a:tr>
            </a:tbl>
          </a:graphicData>
        </a:graphic>
      </p:graphicFrame>
      <p:graphicFrame>
        <p:nvGraphicFramePr>
          <p:cNvPr id="46" name="Таблица 45"/>
          <p:cNvGraphicFramePr>
            <a:graphicFrameLocks noGrp="1"/>
          </p:cNvGraphicFramePr>
          <p:nvPr/>
        </p:nvGraphicFramePr>
        <p:xfrm>
          <a:off x="10648675" y="5170180"/>
          <a:ext cx="529769" cy="353110"/>
        </p:xfrm>
        <a:graphic>
          <a:graphicData uri="http://schemas.openxmlformats.org/drawingml/2006/table">
            <a:tbl>
              <a:tblPr/>
              <a:tblGrid>
                <a:gridCol w="321489">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tblGrid>
              <a:tr h="123852">
                <a:tc>
                  <a:txBody>
                    <a:bodyPr/>
                    <a:lstStyle/>
                    <a:p>
                      <a:endParaRPr sz="600"/>
                    </a:p>
                  </a:txBody>
                  <a:tcPr marL="0" marR="0" marT="0" marB="0"/>
                </a:tc>
                <a:tc>
                  <a:txBody>
                    <a:bodyPr/>
                    <a:lstStyle/>
                    <a:p>
                      <a:endParaRPr sz="600"/>
                    </a:p>
                  </a:txBody>
                  <a:tcPr marL="0" marR="0" marT="0" marB="0"/>
                </a:tc>
                <a:extLst>
                  <a:ext uri="{0D108BD9-81ED-4DB2-BD59-A6C34878D82A}">
                    <a16:rowId xmlns:a16="http://schemas.microsoft.com/office/drawing/2014/main" val="10000"/>
                  </a:ext>
                </a:extLst>
              </a:tr>
              <a:tr h="229258">
                <a:tc>
                  <a:txBody>
                    <a:bodyPr/>
                    <a:lstStyle/>
                    <a:p>
                      <a:endParaRPr sz="1100"/>
                    </a:p>
                  </a:txBody>
                  <a:tcPr marL="0" marR="0" marT="0" marB="0"/>
                </a:tc>
                <a:tc>
                  <a:txBody>
                    <a:bodyPr/>
                    <a:lstStyle/>
                    <a:p>
                      <a:endParaRPr sz="1100"/>
                    </a:p>
                  </a:txBody>
                  <a:tcPr marL="0" marR="0" marT="0" marB="0"/>
                </a:tc>
                <a:extLst>
                  <a:ext uri="{0D108BD9-81ED-4DB2-BD59-A6C34878D82A}">
                    <a16:rowId xmlns:a16="http://schemas.microsoft.com/office/drawing/2014/main" val="10001"/>
                  </a:ext>
                </a:extLst>
              </a:tr>
            </a:tbl>
          </a:graphicData>
        </a:graphic>
      </p:graphicFrame>
      <p:graphicFrame>
        <p:nvGraphicFramePr>
          <p:cNvPr id="47" name="Таблица 46"/>
          <p:cNvGraphicFramePr>
            <a:graphicFrameLocks noGrp="1"/>
          </p:cNvGraphicFramePr>
          <p:nvPr/>
        </p:nvGraphicFramePr>
        <p:xfrm>
          <a:off x="8619603" y="7091211"/>
          <a:ext cx="1146601" cy="1163355"/>
        </p:xfrm>
        <a:graphic>
          <a:graphicData uri="http://schemas.openxmlformats.org/drawingml/2006/table">
            <a:tbl>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521761">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tblGrid>
              <a:tr h="71149">
                <a:tc>
                  <a:txBody>
                    <a:bodyPr/>
                    <a:lstStyle/>
                    <a:p>
                      <a:endParaRPr sz="400"/>
                    </a:p>
                  </a:txBody>
                  <a:tcPr marL="0" marR="0" marT="0" marB="0"/>
                </a:tc>
                <a:tc>
                  <a:txBody>
                    <a:bodyPr/>
                    <a:lstStyle/>
                    <a:p>
                      <a:pPr marL="0" marR="0" indent="0" algn="r"/>
                      <a:r>
                        <a:rPr lang="en-US" sz="700">
                          <a:solidFill>
                            <a:srgbClr val="3D4553"/>
                          </a:solidFill>
                          <a:latin typeface="Times New Roman"/>
                        </a:rPr>
                        <a:t>1</a:t>
                      </a:r>
                    </a:p>
                  </a:txBody>
                  <a:tcPr marL="0" marR="0" marT="0" marB="0" anchor="b"/>
                </a:tc>
                <a:tc>
                  <a:txBody>
                    <a:bodyPr/>
                    <a:lstStyle/>
                    <a:p>
                      <a:pPr marL="0" marR="0" indent="139700"/>
                      <a:r>
                        <a:rPr lang="ru" sz="450" b="1">
                          <a:solidFill>
                            <a:srgbClr val="807F80"/>
                          </a:solidFill>
                          <a:latin typeface="Arial"/>
                        </a:rPr>
                        <a:t>■глым</a:t>
                      </a:r>
                    </a:p>
                  </a:txBody>
                  <a:tcPr marL="0" marR="0" marT="0" marB="0" anchor="b"/>
                </a:tc>
                <a:tc>
                  <a:txBody>
                    <a:bodyPr/>
                    <a:lstStyle/>
                    <a:p>
                      <a:pPr marL="0" marR="0" indent="0"/>
                      <a:r>
                        <a:rPr lang="ru" sz="700">
                          <a:solidFill>
                            <a:srgbClr val="535353"/>
                          </a:solidFill>
                          <a:latin typeface="Times New Roman"/>
                        </a:rPr>
                        <a:t>Д1</a:t>
                      </a:r>
                      <a:r>
                        <a:rPr lang="ru" sz="700" baseline="30000">
                          <a:solidFill>
                            <a:srgbClr val="535353"/>
                          </a:solidFill>
                          <a:latin typeface="Times New Roman"/>
                        </a:rPr>
                        <a:t>1</a:t>
                      </a:r>
                    </a:p>
                  </a:txBody>
                  <a:tcPr marL="0" marR="0" marT="0" marB="0" anchor="b"/>
                </a:tc>
                <a:extLst>
                  <a:ext uri="{0D108BD9-81ED-4DB2-BD59-A6C34878D82A}">
                    <a16:rowId xmlns:a16="http://schemas.microsoft.com/office/drawing/2014/main" val="10000"/>
                  </a:ext>
                </a:extLst>
              </a:tr>
              <a:tr h="187096">
                <a:tc>
                  <a:txBody>
                    <a:bodyPr/>
                    <a:lstStyle/>
                    <a:p>
                      <a:pPr marL="0" marR="0" indent="0" algn="just"/>
                      <a:r>
                        <a:rPr lang="ru" sz="750">
                          <a:solidFill>
                            <a:srgbClr val="535353"/>
                          </a:solidFill>
                          <a:latin typeface="Arial"/>
                        </a:rPr>
                        <a:t>НЧ</a:t>
                      </a:r>
                    </a:p>
                  </a:txBody>
                  <a:tcPr marL="0" marR="0" marT="0" marB="0"/>
                </a:tc>
                <a:tc>
                  <a:txBody>
                    <a:bodyPr/>
                    <a:lstStyle/>
                    <a:p>
                      <a:endParaRPr sz="900"/>
                    </a:p>
                  </a:txBody>
                  <a:tcPr marL="0" marR="0" marT="0" marB="0"/>
                </a:tc>
                <a:tc rowSpan="2">
                  <a:txBody>
                    <a:bodyPr/>
                    <a:lstStyle/>
                    <a:p>
                      <a:pPr marL="0" marR="0" indent="0"/>
                      <a:r>
                        <a:rPr lang="en-US" sz="750">
                          <a:solidFill>
                            <a:srgbClr val="EE3637"/>
                          </a:solidFill>
                          <a:latin typeface="Arial"/>
                        </a:rPr>
                        <a:t>A9</a:t>
                      </a:r>
                    </a:p>
                  </a:txBody>
                  <a:tcPr marL="0" marR="0" marT="0" marB="0" anchor="b"/>
                </a:tc>
                <a:tc>
                  <a:txBody>
                    <a:bodyPr/>
                    <a:lstStyle/>
                    <a:p>
                      <a:endParaRPr sz="900"/>
                    </a:p>
                  </a:txBody>
                  <a:tcPr marL="0" marR="0" marT="0" marB="0"/>
                </a:tc>
                <a:extLst>
                  <a:ext uri="{0D108BD9-81ED-4DB2-BD59-A6C34878D82A}">
                    <a16:rowId xmlns:a16="http://schemas.microsoft.com/office/drawing/2014/main" val="10001"/>
                  </a:ext>
                </a:extLst>
              </a:tr>
              <a:tr h="105406">
                <a:tc>
                  <a:txBody>
                    <a:bodyPr/>
                    <a:lstStyle/>
                    <a:p>
                      <a:endParaRPr sz="500"/>
                    </a:p>
                  </a:txBody>
                  <a:tcPr marL="0" marR="0" marT="0" marB="0"/>
                </a:tc>
                <a:tc>
                  <a:txBody>
                    <a:bodyPr/>
                    <a:lstStyle/>
                    <a:p>
                      <a:endParaRPr sz="500"/>
                    </a:p>
                  </a:txBody>
                  <a:tcPr marL="0" marR="0" marT="0" marB="0"/>
                </a:tc>
                <a:tc vMerge="1">
                  <a:txBody>
                    <a:bodyPr/>
                    <a:lstStyle/>
                    <a:p>
                      <a:endParaRPr sz="500"/>
                    </a:p>
                  </a:txBody>
                  <a:tcPr marL="0" marR="0" marT="0" marB="0"/>
                </a:tc>
                <a:tc>
                  <a:txBody>
                    <a:bodyPr/>
                    <a:lstStyle/>
                    <a:p>
                      <a:endParaRPr sz="500"/>
                    </a:p>
                  </a:txBody>
                  <a:tcPr marL="0" marR="0" marT="0" marB="0"/>
                </a:tc>
                <a:extLst>
                  <a:ext uri="{0D108BD9-81ED-4DB2-BD59-A6C34878D82A}">
                    <a16:rowId xmlns:a16="http://schemas.microsoft.com/office/drawing/2014/main" val="10002"/>
                  </a:ext>
                </a:extLst>
              </a:tr>
              <a:tr h="123852">
                <a:tc>
                  <a:txBody>
                    <a:bodyPr/>
                    <a:lstStyle/>
                    <a:p>
                      <a:endParaRPr sz="600"/>
                    </a:p>
                  </a:txBody>
                  <a:tcPr marL="0" marR="0" marT="0" marB="0"/>
                </a:tc>
                <a:tc>
                  <a:txBody>
                    <a:bodyPr/>
                    <a:lstStyle/>
                    <a:p>
                      <a:endParaRPr sz="600"/>
                    </a:p>
                  </a:txBody>
                  <a:tcPr marL="0" marR="0" marT="0" marB="0"/>
                </a:tc>
                <a:tc>
                  <a:txBody>
                    <a:bodyPr/>
                    <a:lstStyle/>
                    <a:p>
                      <a:pPr marL="0" marR="0" indent="0">
                        <a:lnSpc>
                          <a:spcPct val="76000"/>
                        </a:lnSpc>
                      </a:pPr>
                      <a:r>
                        <a:rPr lang="en-US" sz="500" b="1">
                          <a:solidFill>
                            <a:srgbClr val="666666"/>
                          </a:solidFill>
                          <a:latin typeface="Tahoma"/>
                        </a:rPr>
                        <a:t>Hl-8 40 m 640 tun?</a:t>
                      </a:r>
                    </a:p>
                  </a:txBody>
                  <a:tcPr marL="0" marR="0" marT="0" marB="0"/>
                </a:tc>
                <a:tc>
                  <a:txBody>
                    <a:bodyPr/>
                    <a:lstStyle/>
                    <a:p>
                      <a:endParaRPr sz="600"/>
                    </a:p>
                  </a:txBody>
                  <a:tcPr marL="0" marR="0" marT="0" marB="0"/>
                </a:tc>
                <a:extLst>
                  <a:ext uri="{0D108BD9-81ED-4DB2-BD59-A6C34878D82A}">
                    <a16:rowId xmlns:a16="http://schemas.microsoft.com/office/drawing/2014/main" val="10003"/>
                  </a:ext>
                </a:extLst>
              </a:tr>
              <a:tr h="94865">
                <a:tc>
                  <a:txBody>
                    <a:bodyPr/>
                    <a:lstStyle/>
                    <a:p>
                      <a:pPr marL="0" marR="0" indent="0" algn="just"/>
                      <a:r>
                        <a:rPr lang="en-US" sz="1100" cap="small">
                          <a:solidFill>
                            <a:srgbClr val="535353"/>
                          </a:solidFill>
                          <a:latin typeface="Arial"/>
                        </a:rPr>
                        <a:t>i-h</a:t>
                      </a:r>
                    </a:p>
                  </a:txBody>
                  <a:tcPr marL="0" marR="0" marT="0" marB="0"/>
                </a:tc>
                <a:tc>
                  <a:txBody>
                    <a:bodyPr/>
                    <a:lstStyle/>
                    <a:p>
                      <a:endParaRPr sz="500"/>
                    </a:p>
                  </a:txBody>
                  <a:tcPr marL="0" marR="0" marT="0" marB="0"/>
                </a:tc>
                <a:tc>
                  <a:txBody>
                    <a:bodyPr/>
                    <a:lstStyle/>
                    <a:p>
                      <a:pPr marL="0" marR="0" indent="0"/>
                      <a:r>
                        <a:rPr lang="en-US" sz="500" b="1">
                          <a:solidFill>
                            <a:srgbClr val="646975"/>
                          </a:solidFill>
                          <a:latin typeface="Tahoma"/>
                        </a:rPr>
                        <a:t>200 ton</a:t>
                      </a:r>
                    </a:p>
                  </a:txBody>
                  <a:tcPr marL="0" marR="0" marT="0" marB="0"/>
                </a:tc>
                <a:tc>
                  <a:txBody>
                    <a:bodyPr/>
                    <a:lstStyle/>
                    <a:p>
                      <a:endParaRPr sz="500"/>
                    </a:p>
                  </a:txBody>
                  <a:tcPr marL="0" marR="0" marT="0" marB="0"/>
                </a:tc>
                <a:extLst>
                  <a:ext uri="{0D108BD9-81ED-4DB2-BD59-A6C34878D82A}">
                    <a16:rowId xmlns:a16="http://schemas.microsoft.com/office/drawing/2014/main" val="10004"/>
                  </a:ext>
                </a:extLst>
              </a:tr>
              <a:tr h="108041">
                <a:tc>
                  <a:txBody>
                    <a:bodyPr/>
                    <a:lstStyle/>
                    <a:p>
                      <a:pPr marL="0" marR="0" indent="0" algn="just"/>
                      <a:r>
                        <a:rPr lang="ru" sz="750">
                          <a:solidFill>
                            <a:srgbClr val="535353"/>
                          </a:solidFill>
                          <a:latin typeface="Arial"/>
                        </a:rPr>
                        <a:t>НЧ</a:t>
                      </a:r>
                    </a:p>
                  </a:txBody>
                  <a:tcPr marL="0" marR="0" marT="0" marB="0"/>
                </a:tc>
                <a:tc>
                  <a:txBody>
                    <a:bodyPr/>
                    <a:lstStyle/>
                    <a:p>
                      <a:endParaRPr sz="600"/>
                    </a:p>
                  </a:txBody>
                  <a:tcPr marL="0" marR="0" marT="0" marB="0"/>
                </a:tc>
                <a:tc>
                  <a:txBody>
                    <a:bodyPr/>
                    <a:lstStyle/>
                    <a:p>
                      <a:endParaRPr sz="600"/>
                    </a:p>
                  </a:txBody>
                  <a:tcPr marL="0" marR="0" marT="0" marB="0"/>
                </a:tc>
                <a:tc>
                  <a:txBody>
                    <a:bodyPr/>
                    <a:lstStyle/>
                    <a:p>
                      <a:pPr marL="0" marR="0" indent="0"/>
                      <a:r>
                        <a:rPr lang="ru" sz="625" b="1">
                          <a:solidFill>
                            <a:srgbClr val="3D4553"/>
                          </a:solidFill>
                          <a:latin typeface="Arial"/>
                        </a:rPr>
                        <a:t>-Я</a:t>
                      </a:r>
                    </a:p>
                  </a:txBody>
                  <a:tcPr marL="0" marR="0" marT="0" marB="0"/>
                </a:tc>
                <a:extLst>
                  <a:ext uri="{0D108BD9-81ED-4DB2-BD59-A6C34878D82A}">
                    <a16:rowId xmlns:a16="http://schemas.microsoft.com/office/drawing/2014/main" val="10005"/>
                  </a:ext>
                </a:extLst>
              </a:tr>
              <a:tr h="102771">
                <a:tc>
                  <a:txBody>
                    <a:bodyPr/>
                    <a:lstStyle/>
                    <a:p>
                      <a:endParaRPr sz="500"/>
                    </a:p>
                  </a:txBody>
                  <a:tcPr marL="0" marR="0" marT="0" marB="0"/>
                </a:tc>
                <a:tc gridSpan="2">
                  <a:txBody>
                    <a:bodyPr/>
                    <a:lstStyle/>
                    <a:p>
                      <a:endParaRPr sz="500"/>
                    </a:p>
                  </a:txBody>
                  <a:tcPr marL="0" marR="0" marT="0" marB="0"/>
                </a:tc>
                <a:tc hMerge="1">
                  <a:txBody>
                    <a:bodyPr/>
                    <a:lstStyle/>
                    <a:p>
                      <a:endParaRPr sz="500"/>
                    </a:p>
                  </a:txBody>
                  <a:tcPr marL="0" marR="0" marT="0" marB="0"/>
                </a:tc>
                <a:tc>
                  <a:txBody>
                    <a:bodyPr/>
                    <a:lstStyle/>
                    <a:p>
                      <a:pPr marL="0" marR="0" indent="0"/>
                      <a:r>
                        <a:rPr lang="en-US" sz="625" b="1">
                          <a:solidFill>
                            <a:srgbClr val="3D4553"/>
                          </a:solidFill>
                          <a:latin typeface="Arial"/>
                        </a:rPr>
                        <a:t>h-H</a:t>
                      </a:r>
                    </a:p>
                  </a:txBody>
                  <a:tcPr marL="0" marR="0" marT="0" marB="0" anchor="b"/>
                </a:tc>
                <a:extLst>
                  <a:ext uri="{0D108BD9-81ED-4DB2-BD59-A6C34878D82A}">
                    <a16:rowId xmlns:a16="http://schemas.microsoft.com/office/drawing/2014/main" val="10006"/>
                  </a:ext>
                </a:extLst>
              </a:tr>
              <a:tr h="105406">
                <a:tc>
                  <a:txBody>
                    <a:bodyPr/>
                    <a:lstStyle/>
                    <a:p>
                      <a:endParaRPr sz="500"/>
                    </a:p>
                  </a:txBody>
                  <a:tcPr marL="0" marR="0" marT="0" marB="0"/>
                </a:tc>
                <a:tc gridSpan="2">
                  <a:txBody>
                    <a:bodyPr/>
                    <a:lstStyle/>
                    <a:p>
                      <a:endParaRPr sz="500"/>
                    </a:p>
                  </a:txBody>
                  <a:tcPr marL="0" marR="0" marT="0" marB="0"/>
                </a:tc>
                <a:tc hMerge="1">
                  <a:txBody>
                    <a:bodyPr/>
                    <a:lstStyle/>
                    <a:p>
                      <a:endParaRPr sz="500"/>
                    </a:p>
                  </a:txBody>
                  <a:tcPr marL="0" marR="0" marT="0" marB="0"/>
                </a:tc>
                <a:tc>
                  <a:txBody>
                    <a:bodyPr/>
                    <a:lstStyle/>
                    <a:p>
                      <a:endParaRPr sz="500"/>
                    </a:p>
                  </a:txBody>
                  <a:tcPr marL="0" marR="0" marT="0" marB="0"/>
                </a:tc>
                <a:extLst>
                  <a:ext uri="{0D108BD9-81ED-4DB2-BD59-A6C34878D82A}">
                    <a16:rowId xmlns:a16="http://schemas.microsoft.com/office/drawing/2014/main" val="10007"/>
                  </a:ext>
                </a:extLst>
              </a:tr>
              <a:tr h="150204">
                <a:tc>
                  <a:txBody>
                    <a:bodyPr/>
                    <a:lstStyle/>
                    <a:p>
                      <a:pPr marL="0" marR="0" indent="0" algn="ctr">
                        <a:lnSpc>
                          <a:spcPct val="51000"/>
                        </a:lnSpc>
                      </a:pPr>
                      <a:r>
                        <a:rPr lang="ru" sz="750">
                          <a:solidFill>
                            <a:srgbClr val="535353"/>
                          </a:solidFill>
                          <a:latin typeface="Arial"/>
                        </a:rPr>
                        <a:t>+-Ч </a:t>
                      </a:r>
                      <a:r>
                        <a:rPr lang="en-US" sz="750">
                          <a:solidFill>
                            <a:srgbClr val="807F80"/>
                          </a:solidFill>
                          <a:latin typeface="Arial"/>
                        </a:rPr>
                        <a:t>2</a:t>
                      </a:r>
                    </a:p>
                  </a:txBody>
                  <a:tcPr marL="0" marR="0" marT="0" marB="0" anchor="b"/>
                </a:tc>
                <a:tc>
                  <a:txBody>
                    <a:bodyPr/>
                    <a:lstStyle/>
                    <a:p>
                      <a:endParaRPr sz="800"/>
                    </a:p>
                  </a:txBody>
                  <a:tcPr marL="0" marR="0" marT="0" marB="0"/>
                </a:tc>
                <a:tc>
                  <a:txBody>
                    <a:bodyPr/>
                    <a:lstStyle/>
                    <a:p>
                      <a:pPr marL="0" marR="0" indent="368300"/>
                      <a:r>
                        <a:rPr lang="en-US" sz="700" cap="small">
                          <a:solidFill>
                            <a:srgbClr val="7F7F7F"/>
                          </a:solidFill>
                          <a:latin typeface="Arial"/>
                        </a:rPr>
                        <a:t>[mo</a:t>
                      </a:r>
                    </a:p>
                  </a:txBody>
                  <a:tcPr marL="0" marR="0" marT="0" marB="0" anchor="b"/>
                </a:tc>
                <a:tc>
                  <a:txBody>
                    <a:bodyPr/>
                    <a:lstStyle/>
                    <a:p>
                      <a:endParaRPr sz="800"/>
                    </a:p>
                  </a:txBody>
                  <a:tcPr marL="0" marR="0" marT="0" marB="0"/>
                </a:tc>
                <a:extLst>
                  <a:ext uri="{0D108BD9-81ED-4DB2-BD59-A6C34878D82A}">
                    <a16:rowId xmlns:a16="http://schemas.microsoft.com/office/drawing/2014/main" val="10008"/>
                  </a:ext>
                </a:extLst>
              </a:tr>
            </a:tbl>
          </a:graphicData>
        </a:graphic>
      </p:graphicFrame>
      <p:graphicFrame>
        <p:nvGraphicFramePr>
          <p:cNvPr id="48" name="Таблица 47"/>
          <p:cNvGraphicFramePr>
            <a:graphicFrameLocks noGrp="1"/>
          </p:cNvGraphicFramePr>
          <p:nvPr/>
        </p:nvGraphicFramePr>
        <p:xfrm>
          <a:off x="10018872" y="7402160"/>
          <a:ext cx="487606" cy="355746"/>
        </p:xfrm>
        <a:graphic>
          <a:graphicData uri="http://schemas.openxmlformats.org/drawingml/2006/table">
            <a:tbl>
              <a:tblPr/>
              <a:tblGrid>
                <a:gridCol w="279326">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tblGrid>
              <a:tr h="271421">
                <a:tc>
                  <a:txBody>
                    <a:bodyPr/>
                    <a:lstStyle/>
                    <a:p>
                      <a:endParaRPr sz="1300"/>
                    </a:p>
                  </a:txBody>
                  <a:tcPr marL="0" marR="0" marT="0" marB="0"/>
                </a:tc>
                <a:tc>
                  <a:txBody>
                    <a:bodyPr/>
                    <a:lstStyle/>
                    <a:p>
                      <a:endParaRPr sz="1300"/>
                    </a:p>
                  </a:txBody>
                  <a:tcPr marL="0" marR="0" marT="0" marB="0"/>
                </a:tc>
                <a:extLst>
                  <a:ext uri="{0D108BD9-81ED-4DB2-BD59-A6C34878D82A}">
                    <a16:rowId xmlns:a16="http://schemas.microsoft.com/office/drawing/2014/main" val="10000"/>
                  </a:ext>
                </a:extLst>
              </a:tr>
              <a:tr h="84325">
                <a:tc>
                  <a:txBody>
                    <a:bodyPr/>
                    <a:lstStyle/>
                    <a:p>
                      <a:endParaRPr sz="400"/>
                    </a:p>
                  </a:txBody>
                  <a:tcPr marL="0" marR="0" marT="0" marB="0"/>
                </a:tc>
                <a:tc>
                  <a:txBody>
                    <a:bodyPr/>
                    <a:lstStyle/>
                    <a:p>
                      <a:endParaRPr sz="400"/>
                    </a:p>
                  </a:txBody>
                  <a:tcPr marL="0" marR="0" marT="0" marB="0"/>
                </a:tc>
                <a:extLst>
                  <a:ext uri="{0D108BD9-81ED-4DB2-BD59-A6C34878D82A}">
                    <a16:rowId xmlns:a16="http://schemas.microsoft.com/office/drawing/2014/main" val="10001"/>
                  </a:ext>
                </a:extLst>
              </a:tr>
            </a:tbl>
          </a:graphicData>
        </a:graphic>
      </p:graphicFrame>
      <p:graphicFrame>
        <p:nvGraphicFramePr>
          <p:cNvPr id="49" name="Таблица 48"/>
          <p:cNvGraphicFramePr>
            <a:graphicFrameLocks noGrp="1"/>
          </p:cNvGraphicFramePr>
          <p:nvPr/>
        </p:nvGraphicFramePr>
        <p:xfrm>
          <a:off x="10018872" y="8031963"/>
          <a:ext cx="487606" cy="438709"/>
        </p:xfrm>
        <a:graphic>
          <a:graphicData uri="http://schemas.openxmlformats.org/drawingml/2006/table">
            <a:tbl>
              <a:tblPr/>
              <a:tblGrid>
                <a:gridCol w="279326">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tblGrid>
              <a:tr h="332029">
                <a:tc>
                  <a:txBody>
                    <a:bodyPr/>
                    <a:lstStyle/>
                    <a:p>
                      <a:pPr marL="0" marR="0" indent="241300" algn="just"/>
                      <a:r>
                        <a:rPr lang="en-US" sz="400">
                          <a:latin typeface="Arial"/>
                        </a:rPr>
                        <a:t>H</a:t>
                      </a:r>
                    </a:p>
                  </a:txBody>
                  <a:tcPr marL="0" marR="0" marT="0" marB="0" anchor="b"/>
                </a:tc>
                <a:tc>
                  <a:txBody>
                    <a:bodyPr/>
                    <a:lstStyle/>
                    <a:p>
                      <a:endParaRPr sz="1600"/>
                    </a:p>
                  </a:txBody>
                  <a:tcPr marL="0" marR="0" marT="0" marB="0"/>
                </a:tc>
                <a:extLst>
                  <a:ext uri="{0D108BD9-81ED-4DB2-BD59-A6C34878D82A}">
                    <a16:rowId xmlns:a16="http://schemas.microsoft.com/office/drawing/2014/main" val="10000"/>
                  </a:ext>
                </a:extLst>
              </a:tr>
              <a:tr h="63243">
                <a:tc>
                  <a:txBody>
                    <a:bodyPr/>
                    <a:lstStyle/>
                    <a:p>
                      <a:pPr marL="0" marR="0" indent="0" algn="r"/>
                      <a:r>
                        <a:rPr lang="en-US" sz="700">
                          <a:latin typeface="Arial"/>
                        </a:rPr>
                        <a:t>u</a:t>
                      </a:r>
                    </a:p>
                  </a:txBody>
                  <a:tcPr marL="0" marR="0" marT="0" marB="0"/>
                </a:tc>
                <a:tc>
                  <a:txBody>
                    <a:bodyPr/>
                    <a:lstStyle/>
                    <a:p>
                      <a:pPr marL="0" marR="0" indent="0" algn="just"/>
                      <a:r>
                        <a:rPr lang="en-US" sz="650">
                          <a:latin typeface="Times New Roman"/>
                        </a:rPr>
                        <a:t>1</a:t>
                      </a:r>
                    </a:p>
                  </a:txBody>
                  <a:tcPr marL="0" marR="0" marT="0" marB="0"/>
                </a:tc>
                <a:extLst>
                  <a:ext uri="{0D108BD9-81ED-4DB2-BD59-A6C34878D82A}">
                    <a16:rowId xmlns:a16="http://schemas.microsoft.com/office/drawing/2014/main" val="10001"/>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420521" y="189731"/>
            <a:ext cx="6622153" cy="9378529"/>
          </a:xfrm>
          <a:prstGeom prst="rect">
            <a:avLst/>
          </a:prstGeom>
        </p:spPr>
      </p:pic>
      <p:sp>
        <p:nvSpPr>
          <p:cNvPr id="4" name="Прямоугольник 3"/>
          <p:cNvSpPr/>
          <p:nvPr/>
        </p:nvSpPr>
        <p:spPr>
          <a:xfrm>
            <a:off x="1175829" y="3162300"/>
            <a:ext cx="3399355" cy="4139834"/>
          </a:xfrm>
          <a:prstGeom prst="rect">
            <a:avLst/>
          </a:prstGeom>
          <a:solidFill>
            <a:srgbClr val="FFFFFF"/>
          </a:solidFill>
        </p:spPr>
        <p:txBody>
          <a:bodyPr lIns="0" tIns="0" rIns="0" bIns="0">
            <a:noAutofit/>
          </a:bodyPr>
          <a:lstStyle/>
          <a:p>
            <a:pPr marL="0" marR="0" indent="0">
              <a:spcAft>
                <a:spcPts val="1820"/>
              </a:spcAft>
            </a:pPr>
            <a:r>
              <a:rPr lang="ru" sz="2000" dirty="0">
                <a:latin typeface="Arial"/>
              </a:rPr>
              <a:t>Россия, Белгород Проект«Белгородские Яблоки»</a:t>
            </a:r>
          </a:p>
          <a:p>
            <a:pPr marL="0" marR="0" indent="1281"/>
            <a:r>
              <a:rPr lang="en-US" sz="2000" dirty="0">
                <a:latin typeface="Arial"/>
              </a:rPr>
              <a:t>DCA </a:t>
            </a:r>
            <a:r>
              <a:rPr lang="ru" sz="2000" dirty="0">
                <a:latin typeface="Arial"/>
              </a:rPr>
              <a:t>терминал</a:t>
            </a:r>
          </a:p>
          <a:p>
            <a:pPr marL="0" marR="0" indent="0">
              <a:spcAft>
                <a:spcPts val="1820"/>
              </a:spcAft>
            </a:pPr>
            <a:r>
              <a:rPr lang="ru" sz="2000" dirty="0">
                <a:latin typeface="Arial"/>
              </a:rPr>
              <a:t>Хранения яблок 20.000 тонн, 60 камер</a:t>
            </a:r>
          </a:p>
          <a:p>
            <a:pPr marL="0" marR="0" indent="1281" algn="just"/>
            <a:r>
              <a:rPr lang="ru" sz="2000" dirty="0">
                <a:latin typeface="Arial"/>
              </a:rPr>
              <a:t>Первый этап 14 камер</a:t>
            </a:r>
          </a:p>
          <a:p>
            <a:pPr marL="0" marR="0" indent="1281" algn="just"/>
            <a:r>
              <a:rPr lang="ru" sz="2000" dirty="0">
                <a:latin typeface="Arial"/>
              </a:rPr>
              <a:t>Второй этап 16 камер</a:t>
            </a:r>
          </a:p>
          <a:p>
            <a:pPr marL="0" marR="0" indent="1281" algn="just"/>
            <a:r>
              <a:rPr lang="ru" sz="2000" dirty="0">
                <a:latin typeface="Arial"/>
              </a:rPr>
              <a:t>Третий этап 30 камер</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5008" y="701040"/>
            <a:ext cx="8327136" cy="551688"/>
          </a:xfrm>
          <a:prstGeom prst="rect">
            <a:avLst/>
          </a:prstGeom>
          <a:solidFill>
            <a:srgbClr val="FFFFFF"/>
          </a:solidFill>
        </p:spPr>
        <p:txBody>
          <a:bodyPr wrap="none" lIns="0" tIns="0" rIns="0" bIns="0">
            <a:noAutofit/>
          </a:bodyPr>
          <a:lstStyle/>
          <a:p>
            <a:pPr marL="0" marR="0" indent="0"/>
            <a:endParaRPr lang="en-US" sz="4400" b="1" dirty="0">
              <a:latin typeface="Calibri"/>
            </a:endParaRPr>
          </a:p>
        </p:txBody>
      </p:sp>
      <p:sp>
        <p:nvSpPr>
          <p:cNvPr id="3" name="Прямоугольник 2"/>
          <p:cNvSpPr/>
          <p:nvPr/>
        </p:nvSpPr>
        <p:spPr>
          <a:xfrm>
            <a:off x="566420" y="1915886"/>
            <a:ext cx="10571480" cy="3240314"/>
          </a:xfrm>
          <a:prstGeom prst="rect">
            <a:avLst/>
          </a:prstGeom>
          <a:solidFill>
            <a:srgbClr val="FFFFFF"/>
          </a:solidFill>
        </p:spPr>
        <p:txBody>
          <a:bodyPr lIns="0" tIns="0" rIns="0" bIns="0">
            <a:noAutofit/>
          </a:bodyPr>
          <a:lstStyle/>
          <a:p>
            <a:pPr marL="0" marR="0" indent="0">
              <a:lnSpc>
                <a:spcPct val="150000"/>
              </a:lnSpc>
            </a:pPr>
            <a:r>
              <a:rPr lang="ru" sz="2000" dirty="0">
                <a:latin typeface="Arial" panose="020B0604020202020204" pitchFamily="34" charset="0"/>
                <a:cs typeface="Arial" panose="020B0604020202020204" pitchFamily="34" charset="0"/>
              </a:rPr>
              <a:t>Дополнительные преимущества применения метода </a:t>
            </a:r>
            <a:r>
              <a:rPr lang="en-US" sz="2000" dirty="0">
                <a:latin typeface="Arial" panose="020B0604020202020204" pitchFamily="34" charset="0"/>
                <a:cs typeface="Arial" panose="020B0604020202020204" pitchFamily="34" charset="0"/>
              </a:rPr>
              <a:t>D.C.A.</a:t>
            </a:r>
            <a:r>
              <a:rPr lang="ru" sz="2000" dirty="0">
                <a:latin typeface="Arial" panose="020B0604020202020204" pitchFamily="34" charset="0"/>
                <a:cs typeface="Arial" panose="020B0604020202020204" pitchFamily="34" charset="0"/>
              </a:rPr>
              <a:t>:</a:t>
            </a:r>
          </a:p>
          <a:p>
            <a:pPr marL="2268796" marR="0" indent="0" defTabSz="2631508">
              <a:lnSpc>
                <a:spcPct val="150000"/>
              </a:lnSpc>
              <a:tabLst>
                <a:tab pos="2631508" algn="l"/>
              </a:tabLst>
            </a:pPr>
            <a:r>
              <a:rPr lang="ru" sz="2000" dirty="0">
                <a:latin typeface="Arial" panose="020B0604020202020204" pitchFamily="34" charset="0"/>
                <a:cs typeface="Arial" panose="020B0604020202020204" pitchFamily="34" charset="0"/>
              </a:rPr>
              <a:t>•</a:t>
            </a:r>
            <a:r>
              <a:rPr lang="ru" sz="2000" b="1" dirty="0">
                <a:latin typeface="Arial" panose="020B0604020202020204" pitchFamily="34" charset="0"/>
                <a:cs typeface="Arial" panose="020B0604020202020204" pitchFamily="34" charset="0"/>
              </a:rPr>
              <a:t>	Нет риска </a:t>
            </a:r>
            <a:r>
              <a:rPr lang="ru-RU" sz="2000" b="1" dirty="0">
                <a:latin typeface="Arial" panose="020B0604020202020204" pitchFamily="34" charset="0"/>
                <a:cs typeface="Arial" panose="020B0604020202020204" pitchFamily="34" charset="0"/>
              </a:rPr>
              <a:t>дальнейшей </a:t>
            </a:r>
            <a:r>
              <a:rPr lang="ru" sz="2000" b="1" dirty="0">
                <a:latin typeface="Arial" panose="020B0604020202020204" pitchFamily="34" charset="0"/>
                <a:cs typeface="Arial" panose="020B0604020202020204" pitchFamily="34" charset="0"/>
              </a:rPr>
              <a:t>ферментации плодов;</a:t>
            </a:r>
          </a:p>
          <a:p>
            <a:pPr marL="2268796" marR="0" indent="0" defTabSz="2631508">
              <a:lnSpc>
                <a:spcPct val="150000"/>
              </a:lnSpc>
              <a:tabLst>
                <a:tab pos="2631508" algn="l"/>
              </a:tabLst>
            </a:pPr>
            <a:r>
              <a:rPr lang="ru" sz="2000" dirty="0">
                <a:latin typeface="Arial" panose="020B0604020202020204" pitchFamily="34" charset="0"/>
                <a:cs typeface="Arial" panose="020B0604020202020204" pitchFamily="34" charset="0"/>
              </a:rPr>
              <a:t>•</a:t>
            </a:r>
            <a:r>
              <a:rPr lang="ru" sz="2000" b="1" dirty="0">
                <a:latin typeface="Arial" panose="020B0604020202020204" pitchFamily="34" charset="0"/>
                <a:cs typeface="Arial" panose="020B0604020202020204" pitchFamily="34" charset="0"/>
              </a:rPr>
              <a:t>	Легко использовать метод определения уровня кислорода;</a:t>
            </a:r>
          </a:p>
          <a:p>
            <a:pPr marL="2268796" marR="0" indent="0" defTabSz="2631508">
              <a:lnSpc>
                <a:spcPct val="150000"/>
              </a:lnSpc>
              <a:tabLst>
                <a:tab pos="2631508" algn="l"/>
              </a:tabLst>
            </a:pPr>
            <a:r>
              <a:rPr lang="ru" sz="2000" dirty="0">
                <a:latin typeface="Arial" panose="020B0604020202020204" pitchFamily="34" charset="0"/>
                <a:cs typeface="Arial" panose="020B0604020202020204" pitchFamily="34" charset="0"/>
              </a:rPr>
              <a:t>•</a:t>
            </a:r>
            <a:r>
              <a:rPr lang="ru" sz="2000" b="1" dirty="0">
                <a:latin typeface="Arial" panose="020B0604020202020204" pitchFamily="34" charset="0"/>
                <a:cs typeface="Arial" panose="020B0604020202020204" pitchFamily="34" charset="0"/>
              </a:rPr>
              <a:t>	Система измерения работает непрерывно;</a:t>
            </a:r>
          </a:p>
          <a:p>
            <a:pPr marL="2268796" marR="0" indent="0" defTabSz="2631508">
              <a:lnSpc>
                <a:spcPct val="150000"/>
              </a:lnSpc>
              <a:tabLst>
                <a:tab pos="2631508" algn="l"/>
              </a:tabLst>
            </a:pPr>
            <a:r>
              <a:rPr lang="ru" sz="2000" dirty="0">
                <a:latin typeface="Arial" panose="020B0604020202020204" pitchFamily="34" charset="0"/>
                <a:cs typeface="Arial" panose="020B0604020202020204" pitchFamily="34" charset="0"/>
              </a:rPr>
              <a:t>•</a:t>
            </a:r>
            <a:r>
              <a:rPr lang="ru" sz="2000" b="1" dirty="0">
                <a:latin typeface="Arial" panose="020B0604020202020204" pitchFamily="34" charset="0"/>
                <a:cs typeface="Arial" panose="020B0604020202020204" pitchFamily="34" charset="0"/>
              </a:rPr>
              <a:t>	Система полностью компьютеризирована;</a:t>
            </a:r>
          </a:p>
          <a:p>
            <a:pPr marL="2268796" marR="0" indent="0" defTabSz="2631508">
              <a:lnSpc>
                <a:spcPct val="150000"/>
              </a:lnSpc>
              <a:tabLst>
                <a:tab pos="2631508" algn="l"/>
              </a:tabLst>
            </a:pPr>
            <a:r>
              <a:rPr lang="ru" sz="2000" dirty="0">
                <a:latin typeface="Arial" panose="020B0604020202020204" pitchFamily="34" charset="0"/>
                <a:cs typeface="Arial" panose="020B0604020202020204" pitchFamily="34" charset="0"/>
              </a:rPr>
              <a:t>•</a:t>
            </a:r>
            <a:r>
              <a:rPr lang="ru" sz="2000" b="1" dirty="0">
                <a:latin typeface="Arial" panose="020B0604020202020204" pitchFamily="34" charset="0"/>
                <a:cs typeface="Arial" panose="020B0604020202020204" pitchFamily="34" charset="0"/>
              </a:rPr>
              <a:t>	Нет риска ошибки оператора;</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32438" y="1436915"/>
            <a:ext cx="11916186" cy="3537856"/>
          </a:xfrm>
          <a:prstGeom prst="rect">
            <a:avLst/>
          </a:prstGeom>
        </p:spPr>
      </p:pic>
      <p:sp>
        <p:nvSpPr>
          <p:cNvPr id="4" name="Прямоугольник 3"/>
          <p:cNvSpPr/>
          <p:nvPr/>
        </p:nvSpPr>
        <p:spPr>
          <a:xfrm>
            <a:off x="1382485" y="563923"/>
            <a:ext cx="10450285" cy="644391"/>
          </a:xfrm>
          <a:prstGeom prst="rect">
            <a:avLst/>
          </a:prstGeom>
          <a:solidFill>
            <a:srgbClr val="FFFFFF"/>
          </a:solidFill>
        </p:spPr>
        <p:txBody>
          <a:bodyPr lIns="0" tIns="0" rIns="0" bIns="0">
            <a:noAutofit/>
          </a:bodyPr>
          <a:lstStyle/>
          <a:p>
            <a:pPr marL="0" marR="0" indent="0">
              <a:lnSpc>
                <a:spcPct val="112000"/>
              </a:lnSpc>
            </a:pPr>
            <a:r>
              <a:rPr lang="ru" sz="2400" b="1" dirty="0">
                <a:latin typeface="Arial"/>
              </a:rPr>
              <a:t>ХРАНЕНИЕ В КОНТРОЛИРУЕМОЙ АТМОСФЕРЕ </a:t>
            </a:r>
            <a:r>
              <a:rPr lang="en-US" sz="2400" dirty="0">
                <a:latin typeface="Arial"/>
              </a:rPr>
              <a:t>ULO/DCA</a:t>
            </a:r>
          </a:p>
        </p:txBody>
      </p:sp>
      <p:sp>
        <p:nvSpPr>
          <p:cNvPr id="5" name="Прямоугольник 4"/>
          <p:cNvSpPr/>
          <p:nvPr/>
        </p:nvSpPr>
        <p:spPr>
          <a:xfrm>
            <a:off x="842298" y="5687787"/>
            <a:ext cx="5344101" cy="3823050"/>
          </a:xfrm>
          <a:prstGeom prst="rect">
            <a:avLst/>
          </a:prstGeom>
          <a:solidFill>
            <a:srgbClr val="FFFFFF"/>
          </a:solidFill>
        </p:spPr>
        <p:txBody>
          <a:bodyPr lIns="0" tIns="0" rIns="0" bIns="0">
            <a:noAutofit/>
          </a:bodyPr>
          <a:lstStyle/>
          <a:p>
            <a:pPr marL="0" marR="0" indent="0">
              <a:lnSpc>
                <a:spcPct val="106000"/>
              </a:lnSpc>
              <a:spcAft>
                <a:spcPts val="140"/>
              </a:spcAft>
            </a:pPr>
            <a:r>
              <a:rPr lang="en-US" sz="2000" b="1" dirty="0">
                <a:latin typeface="Arial"/>
              </a:rPr>
              <a:t>«U.L.O.»</a:t>
            </a:r>
          </a:p>
          <a:p>
            <a:pPr marL="0" marR="0" indent="0">
              <a:lnSpc>
                <a:spcPct val="106000"/>
              </a:lnSpc>
              <a:spcAft>
                <a:spcPts val="1610"/>
              </a:spcAft>
            </a:pPr>
            <a:r>
              <a:rPr lang="ru" sz="2000" dirty="0">
                <a:latin typeface="Arial"/>
              </a:rPr>
              <a:t>(низкое содержание кислорода)</a:t>
            </a:r>
          </a:p>
          <a:p>
            <a:pPr marL="0" marR="0" indent="0">
              <a:lnSpc>
                <a:spcPct val="106000"/>
              </a:lnSpc>
            </a:pPr>
            <a:r>
              <a:rPr lang="ru" sz="2000" dirty="0">
                <a:latin typeface="Arial"/>
              </a:rPr>
              <a:t>Хранение с содержанием кислорода 1,0-1,5%.</a:t>
            </a:r>
          </a:p>
          <a:p>
            <a:pPr marL="0" marR="0" indent="0">
              <a:lnSpc>
                <a:spcPct val="106000"/>
              </a:lnSpc>
            </a:pPr>
            <a:r>
              <a:rPr lang="ru" sz="2000" dirty="0">
                <a:latin typeface="Arial"/>
              </a:rPr>
              <a:t>Выбор газовой среды зависит от вида продукции (вид фрукта, сорт) и его физиологического состояния во время сбора урожая.</a:t>
            </a:r>
          </a:p>
        </p:txBody>
      </p:sp>
      <p:sp>
        <p:nvSpPr>
          <p:cNvPr id="6" name="Прямоугольник 5"/>
          <p:cNvSpPr/>
          <p:nvPr/>
        </p:nvSpPr>
        <p:spPr>
          <a:xfrm>
            <a:off x="6399302" y="5687787"/>
            <a:ext cx="5952823" cy="2529113"/>
          </a:xfrm>
          <a:prstGeom prst="rect">
            <a:avLst/>
          </a:prstGeom>
          <a:solidFill>
            <a:srgbClr val="FFFFFF"/>
          </a:solidFill>
        </p:spPr>
        <p:txBody>
          <a:bodyPr lIns="0" tIns="0" rIns="0" bIns="0">
            <a:noAutofit/>
          </a:bodyPr>
          <a:lstStyle/>
          <a:p>
            <a:pPr marL="0" marR="0" indent="0">
              <a:lnSpc>
                <a:spcPct val="105000"/>
              </a:lnSpc>
              <a:spcAft>
                <a:spcPts val="1680"/>
              </a:spcAft>
            </a:pPr>
            <a:r>
              <a:rPr lang="en-US" sz="2000" b="1" dirty="0">
                <a:latin typeface="Arial" panose="020B0604020202020204" pitchFamily="34" charset="0"/>
                <a:cs typeface="Arial" panose="020B0604020202020204" pitchFamily="34" charset="0"/>
              </a:rPr>
              <a:t>«D.C.A. </a:t>
            </a:r>
            <a:r>
              <a:rPr lang="ru" sz="2000" b="1"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C.F.» </a:t>
            </a:r>
            <a:r>
              <a:rPr lang="ru" sz="2000" dirty="0">
                <a:latin typeface="Arial" panose="020B0604020202020204" pitchFamily="34" charset="0"/>
                <a:cs typeface="Arial" panose="020B0604020202020204" pitchFamily="34" charset="0"/>
              </a:rPr>
              <a:t>(динамическая регулируемая атмосфера с сенсорами флюоресценции)</a:t>
            </a:r>
          </a:p>
          <a:p>
            <a:pPr marL="0" marR="0" indent="0">
              <a:lnSpc>
                <a:spcPct val="105000"/>
              </a:lnSpc>
            </a:pPr>
            <a:r>
              <a:rPr lang="ru" sz="2000" dirty="0">
                <a:latin typeface="Arial" panose="020B0604020202020204" pitchFamily="34" charset="0"/>
                <a:cs typeface="Arial" panose="020B0604020202020204" pitchFamily="34" charset="0"/>
              </a:rPr>
              <a:t>Регулирование уровня кислорода в камерах на основе даных полученных датчиком флюоресценции.</a:t>
            </a:r>
          </a:p>
          <a:p>
            <a:pPr marL="0" marR="0" indent="0"/>
            <a:r>
              <a:rPr lang="ru" sz="2000" dirty="0">
                <a:latin typeface="Arial" panose="020B0604020202020204" pitchFamily="34" charset="0"/>
                <a:cs typeface="Arial" panose="020B0604020202020204" pitchFamily="34" charset="0"/>
              </a:rPr>
              <a:t>Хранение с содержанием кислорода 0,4 -0,7%.</a:t>
            </a: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083622" y="6897134"/>
            <a:ext cx="3911274" cy="2871241"/>
          </a:xfrm>
          <a:prstGeom prst="rect">
            <a:avLst/>
          </a:prstGeom>
        </p:spPr>
      </p:pic>
      <p:pic>
        <p:nvPicPr>
          <p:cNvPr id="3" name="Рисунок 2"/>
          <p:cNvPicPr>
            <a:picLocks noChangeAspect="1"/>
          </p:cNvPicPr>
          <p:nvPr/>
        </p:nvPicPr>
        <p:blipFill>
          <a:blip r:embed="rId3"/>
          <a:stretch>
            <a:fillRect/>
          </a:stretch>
        </p:blipFill>
        <p:spPr>
          <a:xfrm>
            <a:off x="1415636" y="7000997"/>
            <a:ext cx="3638706" cy="2505861"/>
          </a:xfrm>
          <a:prstGeom prst="rect">
            <a:avLst/>
          </a:prstGeom>
        </p:spPr>
      </p:pic>
      <p:sp>
        <p:nvSpPr>
          <p:cNvPr id="5" name="Прямоугольник 4"/>
          <p:cNvSpPr/>
          <p:nvPr/>
        </p:nvSpPr>
        <p:spPr>
          <a:xfrm>
            <a:off x="945801" y="183788"/>
            <a:ext cx="11189208" cy="441960"/>
          </a:xfrm>
          <a:prstGeom prst="rect">
            <a:avLst/>
          </a:prstGeom>
          <a:solidFill>
            <a:srgbClr val="FFFFFF"/>
          </a:solidFill>
        </p:spPr>
        <p:txBody>
          <a:bodyPr wrap="none" lIns="0" tIns="0" rIns="0" bIns="0">
            <a:noAutofit/>
          </a:bodyPr>
          <a:lstStyle/>
          <a:p>
            <a:pPr marL="0" marR="0" indent="0" algn="ctr"/>
            <a:endParaRPr lang="ru" sz="3100" dirty="0">
              <a:solidFill>
                <a:srgbClr val="535353"/>
              </a:solidFill>
              <a:latin typeface="Segoe UI"/>
            </a:endParaRPr>
          </a:p>
        </p:txBody>
      </p:sp>
      <p:sp>
        <p:nvSpPr>
          <p:cNvPr id="6" name="Прямоугольник 5"/>
          <p:cNvSpPr/>
          <p:nvPr/>
        </p:nvSpPr>
        <p:spPr>
          <a:xfrm>
            <a:off x="1035114" y="3536886"/>
            <a:ext cx="11099895" cy="1800377"/>
          </a:xfrm>
          <a:prstGeom prst="rect">
            <a:avLst/>
          </a:prstGeom>
          <a:solidFill>
            <a:srgbClr val="FFFFFF"/>
          </a:solidFill>
        </p:spPr>
        <p:txBody>
          <a:bodyPr lIns="0" tIns="0" rIns="0" bIns="0">
            <a:noAutofit/>
          </a:bodyPr>
          <a:lstStyle/>
          <a:p>
            <a:pPr marL="0" marR="0" indent="0" algn="ctr">
              <a:lnSpc>
                <a:spcPct val="115000"/>
              </a:lnSpc>
              <a:spcAft>
                <a:spcPts val="630"/>
              </a:spcAft>
            </a:pPr>
            <a:r>
              <a:rPr lang="en-US" sz="2000" dirty="0">
                <a:latin typeface="Arial"/>
              </a:rPr>
              <a:t>D.C.A. - </a:t>
            </a:r>
            <a:r>
              <a:rPr lang="ru" sz="2000" dirty="0">
                <a:latin typeface="Arial"/>
              </a:rPr>
              <a:t>революционная технология для хранения фруктов. Благодаря этой автоматизированной технологии возможно обеспечить самые низкие уровни кислорода внутри камеры выше </a:t>
            </a:r>
            <a:r>
              <a:rPr lang="en-US" sz="2000" dirty="0">
                <a:latin typeface="Arial"/>
              </a:rPr>
              <a:t>ANAEROBIC COMPENSATION POINT</a:t>
            </a:r>
            <a:r>
              <a:rPr lang="ru-RU" sz="2000" dirty="0">
                <a:latin typeface="Arial"/>
              </a:rPr>
              <a:t> (ТОЧКИ АНАЭРОБНОЙ КОМПЕНАСЦИИ)</a:t>
            </a:r>
            <a:r>
              <a:rPr lang="en-US" sz="2000" dirty="0">
                <a:latin typeface="Arial"/>
              </a:rPr>
              <a:t>.</a:t>
            </a:r>
          </a:p>
          <a:p>
            <a:pPr marL="0" marR="0" indent="0" algn="ctr">
              <a:lnSpc>
                <a:spcPct val="113000"/>
              </a:lnSpc>
            </a:pPr>
            <a:r>
              <a:rPr lang="ru" sz="2000" i="1" dirty="0">
                <a:solidFill>
                  <a:srgbClr val="A61702"/>
                </a:solidFill>
                <a:latin typeface="Arial"/>
              </a:rPr>
              <a:t>Запатентованные Датчики Флуоресценции</a:t>
            </a:r>
            <a:r>
              <a:rPr lang="ru" sz="2000" dirty="0">
                <a:solidFill>
                  <a:srgbClr val="A61702"/>
                </a:solidFill>
                <a:latin typeface="Arial"/>
              </a:rPr>
              <a:t> </a:t>
            </a:r>
            <a:r>
              <a:rPr lang="ru" sz="2000" dirty="0">
                <a:latin typeface="Arial"/>
              </a:rPr>
              <a:t>определяют самый низкий уровень кислорода, который позволяет оценить минимальное значение дыхания фруктов.</a:t>
            </a:r>
          </a:p>
        </p:txBody>
      </p:sp>
      <p:sp>
        <p:nvSpPr>
          <p:cNvPr id="8" name="Прямоугольник 7"/>
          <p:cNvSpPr/>
          <p:nvPr/>
        </p:nvSpPr>
        <p:spPr>
          <a:xfrm>
            <a:off x="945801" y="5427582"/>
            <a:ext cx="11618976" cy="664464"/>
          </a:xfrm>
          <a:prstGeom prst="rect">
            <a:avLst/>
          </a:prstGeom>
          <a:solidFill>
            <a:srgbClr val="FFFFFF"/>
          </a:solidFill>
        </p:spPr>
        <p:txBody>
          <a:bodyPr lIns="0" tIns="0" rIns="0" bIns="0">
            <a:noAutofit/>
          </a:bodyPr>
          <a:lstStyle/>
          <a:p>
            <a:pPr algn="ctr">
              <a:lnSpc>
                <a:spcPct val="115000"/>
              </a:lnSpc>
            </a:pPr>
            <a:r>
              <a:rPr lang="ru" sz="2000" dirty="0">
                <a:latin typeface="Arial"/>
              </a:rPr>
              <a:t>Эта уникальная система регулирует (автоматически и динамически) уровни О2 и </a:t>
            </a:r>
            <a:r>
              <a:rPr lang="en-US" sz="2000" dirty="0">
                <a:latin typeface="Arial"/>
              </a:rPr>
              <a:t>CO2 </a:t>
            </a:r>
            <a:r>
              <a:rPr lang="ru" sz="2000" dirty="0">
                <a:latin typeface="Arial"/>
              </a:rPr>
              <a:t>в камерах, в зависимости от стадии зрелости фруктов. Яблоки и груши каждый год дают новые значения</a:t>
            </a:r>
          </a:p>
        </p:txBody>
      </p:sp>
      <p:sp>
        <p:nvSpPr>
          <p:cNvPr id="9" name="Прямоугольник 8"/>
          <p:cNvSpPr/>
          <p:nvPr/>
        </p:nvSpPr>
        <p:spPr>
          <a:xfrm>
            <a:off x="1022604" y="6246213"/>
            <a:ext cx="11259312" cy="664465"/>
          </a:xfrm>
          <a:prstGeom prst="rect">
            <a:avLst/>
          </a:prstGeom>
          <a:solidFill>
            <a:srgbClr val="FFFFFF"/>
          </a:solidFill>
        </p:spPr>
        <p:txBody>
          <a:bodyPr wrap="none" lIns="0" tIns="0" rIns="0" bIns="0">
            <a:noAutofit/>
          </a:bodyPr>
          <a:lstStyle/>
          <a:p>
            <a:pPr marL="0" marR="0" indent="0" algn="ctr"/>
            <a:r>
              <a:rPr lang="ru" sz="2000" dirty="0">
                <a:latin typeface="Arial"/>
              </a:rPr>
              <a:t>Для этого требуется автоматизированная система определения и поддержания атмосферы в </a:t>
            </a:r>
          </a:p>
          <a:p>
            <a:pPr marL="0" marR="0" indent="0" algn="ctr"/>
            <a:r>
              <a:rPr lang="ru-RU" sz="2000" dirty="0">
                <a:latin typeface="Arial"/>
              </a:rPr>
              <a:t>к</a:t>
            </a:r>
            <a:r>
              <a:rPr lang="ru" sz="2000" dirty="0">
                <a:latin typeface="Arial"/>
              </a:rPr>
              <a:t>амерах, чтобы достигать самых высоких показателей по периоду хранения.</a:t>
            </a:r>
          </a:p>
        </p:txBody>
      </p:sp>
      <p:sp>
        <p:nvSpPr>
          <p:cNvPr id="12" name="TextBox 11">
            <a:extLst>
              <a:ext uri="{FF2B5EF4-FFF2-40B4-BE49-F238E27FC236}">
                <a16:creationId xmlns:a16="http://schemas.microsoft.com/office/drawing/2014/main" id="{DC61E133-2879-B0D1-45C7-1077017AAE68}"/>
              </a:ext>
            </a:extLst>
          </p:cNvPr>
          <p:cNvSpPr txBox="1"/>
          <p:nvPr/>
        </p:nvSpPr>
        <p:spPr>
          <a:xfrm>
            <a:off x="0" y="762745"/>
            <a:ext cx="12977020" cy="2710294"/>
          </a:xfrm>
          <a:prstGeom prst="rect">
            <a:avLst/>
          </a:prstGeom>
          <a:noFill/>
        </p:spPr>
        <p:txBody>
          <a:bodyPr wrap="square">
            <a:spAutoFit/>
          </a:bodyPr>
          <a:lstStyle/>
          <a:p>
            <a:pPr algn="ct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u-RU" sz="2000" dirty="0">
                <a:effectLst/>
                <a:latin typeface="Arial" panose="020B0604020202020204" pitchFamily="34" charset="0"/>
                <a:ea typeface="Times New Roman" panose="02020603050405020304" pitchFamily="18" charset="0"/>
                <a:cs typeface="Times New Roman" panose="02020603050405020304" pitchFamily="18" charset="0"/>
              </a:rPr>
              <a:t>После многолетних непрерывных исследований были достигнуты значительные улучшения качества фруктов в период хранения, чтобы избежать обработки против ожогов. Это стало возможным благодаря динамической адаптации контролируемой атмосферы к физиологическому состоянию и их биологическому процессу. Этот метод основан на измерении сигнала флуоресценции хлорофилла от кожуры плода через определенные датчики, которые контролируют данный образец яблок. При определенном значении кислорода сигнал флуоресценции плодов показывает значительное увеличение. Благодаря этой информации можно в реальном времени и динамично адаптировать контролируемую атмосферу к состоянию созревания, годовому колебанию и продолжительности хранения разных фруктов.</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Прямоугольник 14">
            <a:extLst>
              <a:ext uri="{FF2B5EF4-FFF2-40B4-BE49-F238E27FC236}">
                <a16:creationId xmlns:a16="http://schemas.microsoft.com/office/drawing/2014/main" id="{FA55826C-B1C7-5514-B8C5-5FD6DEA62EA8}"/>
              </a:ext>
            </a:extLst>
          </p:cNvPr>
          <p:cNvSpPr/>
          <p:nvPr/>
        </p:nvSpPr>
        <p:spPr>
          <a:xfrm>
            <a:off x="1524653" y="122406"/>
            <a:ext cx="10470243" cy="578957"/>
          </a:xfrm>
          <a:prstGeom prst="rect">
            <a:avLst/>
          </a:prstGeom>
        </p:spPr>
        <p:style>
          <a:lnRef idx="2">
            <a:schemeClr val="dk1"/>
          </a:lnRef>
          <a:fillRef idx="1">
            <a:schemeClr val="lt1"/>
          </a:fillRef>
          <a:effectRef idx="0">
            <a:schemeClr val="dk1"/>
          </a:effectRef>
          <a:fontRef idx="minor">
            <a:schemeClr val="dk1"/>
          </a:fontRef>
        </p:style>
        <p:txBody>
          <a:bodyPr wrap="none" lIns="0" tIns="0" rIns="0" bIns="0" anchor="ctr" anchorCtr="0">
            <a:noAutofit/>
          </a:bodyPr>
          <a:lstStyle/>
          <a:p>
            <a:pPr algn="ctr">
              <a:spcBef>
                <a:spcPts val="630"/>
              </a:spcBef>
            </a:pPr>
            <a:r>
              <a:rPr lang="ru" sz="2800" b="1" dirty="0">
                <a:solidFill>
                  <a:schemeClr val="tx1"/>
                </a:solidFill>
                <a:latin typeface="Arial" panose="020B0604020202020204" pitchFamily="34" charset="0"/>
                <a:cs typeface="Arial" panose="020B0604020202020204" pitchFamily="34" charset="0"/>
              </a:rPr>
              <a:t>     </a:t>
            </a:r>
            <a:r>
              <a:rPr lang="en-US" sz="2800" b="1" dirty="0">
                <a:solidFill>
                  <a:schemeClr val="tx1"/>
                </a:solidFill>
                <a:latin typeface="Arial" panose="020B0604020202020204" pitchFamily="34" charset="0"/>
                <a:cs typeface="Arial" panose="020B0604020202020204" pitchFamily="34" charset="0"/>
              </a:rPr>
              <a:t>D.C.A. - </a:t>
            </a:r>
            <a:r>
              <a:rPr lang="ru" sz="2800" b="1" dirty="0">
                <a:solidFill>
                  <a:schemeClr val="tx1"/>
                </a:solidFill>
                <a:latin typeface="Arial" panose="020B0604020202020204" pitchFamily="34" charset="0"/>
                <a:cs typeface="Arial" panose="020B0604020202020204" pitchFamily="34" charset="0"/>
              </a:rPr>
              <a:t>Динамическая Контролируемая Атмосфера</a:t>
            </a: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4B14CA2-A834-6E32-E2ED-B0B0C1416A71}"/>
              </a:ext>
            </a:extLst>
          </p:cNvPr>
          <p:cNvPicPr>
            <a:picLocks noChangeAspect="1"/>
          </p:cNvPicPr>
          <p:nvPr/>
        </p:nvPicPr>
        <p:blipFill rotWithShape="1">
          <a:blip r:embed="rId2"/>
          <a:srcRect l="12293" t="16763" r="33659" b="4320"/>
          <a:stretch/>
        </p:blipFill>
        <p:spPr>
          <a:xfrm>
            <a:off x="1552109" y="520700"/>
            <a:ext cx="10360406" cy="8508999"/>
          </a:xfrm>
          <a:prstGeom prst="rect">
            <a:avLst/>
          </a:prstGeom>
        </p:spPr>
      </p:pic>
    </p:spTree>
    <p:extLst>
      <p:ext uri="{BB962C8B-B14F-4D97-AF65-F5344CB8AC3E}">
        <p14:creationId xmlns:p14="http://schemas.microsoft.com/office/powerpoint/2010/main" val="2481000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15218" y="1657679"/>
            <a:ext cx="11787064" cy="7312565"/>
          </a:xfrm>
          <a:prstGeom prst="rect">
            <a:avLst/>
          </a:prstGeom>
        </p:spPr>
      </p:pic>
      <p:sp>
        <p:nvSpPr>
          <p:cNvPr id="5" name="Прямоугольник 4">
            <a:extLst>
              <a:ext uri="{FF2B5EF4-FFF2-40B4-BE49-F238E27FC236}">
                <a16:creationId xmlns:a16="http://schemas.microsoft.com/office/drawing/2014/main" id="{00822ACE-9FB4-3C73-D0A9-CF439A31A197}"/>
              </a:ext>
            </a:extLst>
          </p:cNvPr>
          <p:cNvSpPr/>
          <p:nvPr/>
        </p:nvSpPr>
        <p:spPr>
          <a:xfrm>
            <a:off x="155575" y="328777"/>
            <a:ext cx="12706350" cy="750407"/>
          </a:xfrm>
          <a:prstGeom prst="rect">
            <a:avLst/>
          </a:prstGeom>
        </p:spPr>
        <p:style>
          <a:lnRef idx="2">
            <a:schemeClr val="dk1"/>
          </a:lnRef>
          <a:fillRef idx="1">
            <a:schemeClr val="lt1"/>
          </a:fillRef>
          <a:effectRef idx="0">
            <a:schemeClr val="dk1"/>
          </a:effectRef>
          <a:fontRef idx="minor">
            <a:schemeClr val="dk1"/>
          </a:fontRef>
        </p:style>
        <p:txBody>
          <a:bodyPr wrap="none" lIns="0" tIns="0" rIns="0" bIns="0" anchor="ctr" anchorCtr="0">
            <a:noAutofit/>
          </a:bodyPr>
          <a:lstStyle/>
          <a:p>
            <a:pPr marL="0" marR="0" indent="0" algn="ctr"/>
            <a:r>
              <a:rPr lang="en-US" sz="2600" b="1" dirty="0">
                <a:solidFill>
                  <a:schemeClr val="tx1"/>
                </a:solidFill>
                <a:latin typeface="Arial" panose="020B0604020202020204" pitchFamily="34" charset="0"/>
                <a:cs typeface="Arial" panose="020B0604020202020204" pitchFamily="34" charset="0"/>
              </a:rPr>
              <a:t>ANAEROBIC COMPESATION POINT</a:t>
            </a:r>
            <a:r>
              <a:rPr lang="ru-RU" sz="2600" b="1" dirty="0">
                <a:solidFill>
                  <a:schemeClr val="tx1"/>
                </a:solidFill>
                <a:latin typeface="Arial" panose="020B0604020202020204" pitchFamily="34" charset="0"/>
                <a:cs typeface="Arial" panose="020B0604020202020204" pitchFamily="34" charset="0"/>
              </a:rPr>
              <a:t> – ТОЧКА АНАЭРОБНОЙ КОМПЕНСАЦИИ</a:t>
            </a:r>
            <a:endParaRPr lang="en-US" sz="2600" b="1" dirty="0">
              <a:solidFill>
                <a:schemeClr val="tx1"/>
              </a:solidFill>
              <a:latin typeface="Arial" panose="020B060402020202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868327" y="1622653"/>
            <a:ext cx="9267852" cy="7014792"/>
          </a:xfrm>
          <a:prstGeom prst="rect">
            <a:avLst/>
          </a:prstGeom>
        </p:spPr>
      </p:pic>
      <p:sp>
        <p:nvSpPr>
          <p:cNvPr id="4" name="Прямоугольник 3"/>
          <p:cNvSpPr/>
          <p:nvPr/>
        </p:nvSpPr>
        <p:spPr>
          <a:xfrm>
            <a:off x="2071234" y="413006"/>
            <a:ext cx="8862038" cy="458517"/>
          </a:xfrm>
          <a:prstGeom prst="rect">
            <a:avLst/>
          </a:prstGeom>
          <a:solidFill>
            <a:srgbClr val="FFFFFF"/>
          </a:solidFill>
        </p:spPr>
        <p:txBody>
          <a:bodyPr wrap="none" lIns="0" tIns="0" rIns="0" bIns="0">
            <a:noAutofit/>
          </a:bodyPr>
          <a:lstStyle/>
          <a:p>
            <a:pPr marL="0" marR="0" indent="0" algn="ctr">
              <a:spcBef>
                <a:spcPts val="560"/>
              </a:spcBef>
            </a:pPr>
            <a:endParaRPr lang="ru" sz="3100" dirty="0">
              <a:solidFill>
                <a:srgbClr val="535353"/>
              </a:solidFill>
              <a:latin typeface="Segoe UI"/>
            </a:endParaRPr>
          </a:p>
        </p:txBody>
      </p:sp>
      <p:sp>
        <p:nvSpPr>
          <p:cNvPr id="5" name="Прямоугольник 4">
            <a:extLst>
              <a:ext uri="{FF2B5EF4-FFF2-40B4-BE49-F238E27FC236}">
                <a16:creationId xmlns:a16="http://schemas.microsoft.com/office/drawing/2014/main" id="{F42BDB9D-7708-03B6-3350-26CE450EB154}"/>
              </a:ext>
            </a:extLst>
          </p:cNvPr>
          <p:cNvSpPr/>
          <p:nvPr/>
        </p:nvSpPr>
        <p:spPr>
          <a:xfrm>
            <a:off x="307609" y="267060"/>
            <a:ext cx="12402282" cy="750407"/>
          </a:xfrm>
          <a:prstGeom prst="rect">
            <a:avLst/>
          </a:prstGeom>
        </p:spPr>
        <p:style>
          <a:lnRef idx="2">
            <a:schemeClr val="dk1"/>
          </a:lnRef>
          <a:fillRef idx="1">
            <a:schemeClr val="lt1"/>
          </a:fillRef>
          <a:effectRef idx="0">
            <a:schemeClr val="dk1"/>
          </a:effectRef>
          <a:fontRef idx="minor">
            <a:schemeClr val="dk1"/>
          </a:fontRef>
        </p:style>
        <p:txBody>
          <a:bodyPr wrap="none" lIns="0" tIns="0" rIns="0" bIns="0" anchor="ctr" anchorCtr="0">
            <a:noAutofit/>
          </a:bodyPr>
          <a:lstStyle/>
          <a:p>
            <a:pPr marL="0" marR="0" indent="0" algn="ctr">
              <a:spcBef>
                <a:spcPts val="560"/>
              </a:spcBef>
            </a:pPr>
            <a:r>
              <a:rPr lang="en-US" sz="2800" b="1" dirty="0">
                <a:solidFill>
                  <a:schemeClr val="tx1"/>
                </a:solidFill>
                <a:latin typeface="Arial" panose="020B0604020202020204" pitchFamily="34" charset="0"/>
                <a:cs typeface="Arial" panose="020B0604020202020204" pitchFamily="34" charset="0"/>
              </a:rPr>
              <a:t>D.C.A.: </a:t>
            </a:r>
            <a:r>
              <a:rPr lang="ru" sz="2800" b="1" dirty="0">
                <a:solidFill>
                  <a:schemeClr val="tx1"/>
                </a:solidFill>
                <a:latin typeface="Arial" panose="020B0604020202020204" pitchFamily="34" charset="0"/>
                <a:cs typeface="Arial" panose="020B0604020202020204" pitchFamily="34" charset="0"/>
              </a:rPr>
              <a:t>пик флуоресценции в нашей программе</a:t>
            </a: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1755</Words>
  <Application>Microsoft Office PowerPoint</Application>
  <PresentationFormat>Произвольный</PresentationFormat>
  <Paragraphs>219</Paragraphs>
  <Slides>32</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32</vt:i4>
      </vt:variant>
    </vt:vector>
  </HeadingPairs>
  <TitlesOfParts>
    <vt:vector size="39" baseType="lpstr">
      <vt:lpstr>Arial Unicode MS</vt:lpstr>
      <vt:lpstr>Arial</vt:lpstr>
      <vt:lpstr>Calibri</vt:lpstr>
      <vt:lpstr>Segoe UI</vt:lpstr>
      <vt:lpstr>Tahoma</vt:lpstr>
      <vt:lpstr>Times New Roman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Isolcell Presentation 2020 - Russian Version</dc:title>
  <dc:subject/>
  <dc:creator/>
  <cp:keywords/>
  <cp:lastModifiedBy>Дмитрий Бондаренко</cp:lastModifiedBy>
  <cp:revision>15</cp:revision>
  <dcterms:modified xsi:type="dcterms:W3CDTF">2022-08-18T13:17:38Z</dcterms:modified>
</cp:coreProperties>
</file>